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2" r:id="rId4"/>
    <p:sldId id="265" r:id="rId5"/>
    <p:sldId id="264" r:id="rId6"/>
    <p:sldId id="331" r:id="rId7"/>
    <p:sldId id="267" r:id="rId8"/>
    <p:sldId id="328" r:id="rId9"/>
    <p:sldId id="332" r:id="rId10"/>
    <p:sldId id="268" r:id="rId11"/>
    <p:sldId id="269" r:id="rId12"/>
    <p:sldId id="333" r:id="rId13"/>
    <p:sldId id="266" r:id="rId14"/>
    <p:sldId id="334" r:id="rId15"/>
    <p:sldId id="271" r:id="rId16"/>
    <p:sldId id="270" r:id="rId17"/>
    <p:sldId id="273" r:id="rId18"/>
    <p:sldId id="276" r:id="rId19"/>
    <p:sldId id="277" r:id="rId20"/>
    <p:sldId id="278" r:id="rId21"/>
    <p:sldId id="279" r:id="rId22"/>
    <p:sldId id="280" r:id="rId23"/>
    <p:sldId id="274" r:id="rId24"/>
    <p:sldId id="282" r:id="rId25"/>
    <p:sldId id="283" r:id="rId26"/>
    <p:sldId id="284" r:id="rId27"/>
    <p:sldId id="286" r:id="rId28"/>
    <p:sldId id="289" r:id="rId29"/>
    <p:sldId id="294" r:id="rId30"/>
    <p:sldId id="285" r:id="rId31"/>
    <p:sldId id="295" r:id="rId32"/>
    <p:sldId id="296" r:id="rId33"/>
    <p:sldId id="297" r:id="rId34"/>
    <p:sldId id="298" r:id="rId35"/>
    <p:sldId id="299" r:id="rId36"/>
    <p:sldId id="300" r:id="rId37"/>
    <p:sldId id="344" r:id="rId38"/>
    <p:sldId id="301" r:id="rId39"/>
    <p:sldId id="345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11" r:id="rId48"/>
    <p:sldId id="348" r:id="rId49"/>
    <p:sldId id="330" r:id="rId50"/>
    <p:sldId id="346" r:id="rId51"/>
    <p:sldId id="329" r:id="rId52"/>
    <p:sldId id="347" r:id="rId53"/>
    <p:sldId id="349" r:id="rId54"/>
    <p:sldId id="312" r:id="rId55"/>
    <p:sldId id="313" r:id="rId56"/>
    <p:sldId id="314" r:id="rId57"/>
    <p:sldId id="315" r:id="rId58"/>
    <p:sldId id="316" r:id="rId59"/>
    <p:sldId id="359" r:id="rId60"/>
    <p:sldId id="336" r:id="rId61"/>
    <p:sldId id="317" r:id="rId62"/>
    <p:sldId id="318" r:id="rId63"/>
    <p:sldId id="319" r:id="rId64"/>
    <p:sldId id="320" r:id="rId65"/>
    <p:sldId id="337" r:id="rId66"/>
    <p:sldId id="339" r:id="rId67"/>
    <p:sldId id="321" r:id="rId68"/>
    <p:sldId id="341" r:id="rId69"/>
    <p:sldId id="340" r:id="rId70"/>
    <p:sldId id="342" r:id="rId71"/>
    <p:sldId id="325" r:id="rId72"/>
    <p:sldId id="327" r:id="rId73"/>
    <p:sldId id="350" r:id="rId74"/>
    <p:sldId id="351" r:id="rId75"/>
    <p:sldId id="352" r:id="rId76"/>
    <p:sldId id="353" r:id="rId77"/>
    <p:sldId id="354" r:id="rId78"/>
    <p:sldId id="355" r:id="rId79"/>
    <p:sldId id="356" r:id="rId80"/>
    <p:sldId id="357" r:id="rId81"/>
    <p:sldId id="288" r:id="rId82"/>
    <p:sldId id="358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 HO LEE" initials="WHL" lastIdx="1" clrIdx="0">
    <p:extLst>
      <p:ext uri="{19B8F6BF-5375-455C-9EA6-DF929625EA0E}">
        <p15:presenceInfo xmlns:p15="http://schemas.microsoft.com/office/powerpoint/2012/main" userId="9a4e76d8225c59e1" providerId="Windows Live"/>
      </p:ext>
    </p:extLst>
  </p:cmAuthor>
  <p:cmAuthor id="2" name="인교범" initials="인" lastIdx="2" clrIdx="1">
    <p:extLst>
      <p:ext uri="{19B8F6BF-5375-455C-9EA6-DF929625EA0E}">
        <p15:presenceInfo xmlns:p15="http://schemas.microsoft.com/office/powerpoint/2012/main" userId="S::kyobeom15@sunmoon.ac.kr::61b84495-3ed9-40b7-a5d6-4bb855958f4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1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1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352;%20Microsoft%20Excel%20&#50892;&#53356;&#49884;&#53944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dirty="0" err="1"/>
              <a:t>크롤링</a:t>
            </a:r>
            <a:r>
              <a:rPr lang="ko-KR" dirty="0"/>
              <a:t> 결과</a:t>
            </a:r>
          </a:p>
        </c:rich>
      </c:tx>
      <c:layout>
        <c:manualLayout>
          <c:xMode val="edge"/>
          <c:yMode val="edge"/>
          <c:x val="0.3731272916728105"/>
          <c:y val="4.551919661604796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중앙일보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Sheet1!$A$3:$A$8</c:f>
              <c:strCache>
                <c:ptCount val="6"/>
                <c:pt idx="0">
                  <c:v>인기웹툰작가</c:v>
                </c:pt>
                <c:pt idx="1">
                  <c:v>웹툰시장</c:v>
                </c:pt>
                <c:pt idx="2">
                  <c:v>네이버웹툰</c:v>
                </c:pt>
                <c:pt idx="3">
                  <c:v>미생</c:v>
                </c:pt>
                <c:pt idx="4">
                  <c:v>트렌드</c:v>
                </c:pt>
                <c:pt idx="5">
                  <c:v>합계</c:v>
                </c:pt>
              </c:strCache>
            </c:strRef>
          </c:cat>
          <c:val>
            <c:numRef>
              <c:f>Sheet1!$B$3:$B$8</c:f>
              <c:numCache>
                <c:formatCode>General</c:formatCode>
                <c:ptCount val="6"/>
                <c:pt idx="0">
                  <c:v>2277</c:v>
                </c:pt>
                <c:pt idx="1">
                  <c:v>1536</c:v>
                </c:pt>
                <c:pt idx="2">
                  <c:v>2462</c:v>
                </c:pt>
                <c:pt idx="3">
                  <c:v>4759</c:v>
                </c:pt>
                <c:pt idx="4">
                  <c:v>4983</c:v>
                </c:pt>
                <c:pt idx="5">
                  <c:v>16017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60-4874-9DF9-426A14623BED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매일경제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Sheet1!$A$3:$A$8</c:f>
              <c:strCache>
                <c:ptCount val="6"/>
                <c:pt idx="0">
                  <c:v>인기웹툰작가</c:v>
                </c:pt>
                <c:pt idx="1">
                  <c:v>웹툰시장</c:v>
                </c:pt>
                <c:pt idx="2">
                  <c:v>네이버웹툰</c:v>
                </c:pt>
                <c:pt idx="3">
                  <c:v>미생</c:v>
                </c:pt>
                <c:pt idx="4">
                  <c:v>트렌드</c:v>
                </c:pt>
                <c:pt idx="5">
                  <c:v>합계</c:v>
                </c:pt>
              </c:strCache>
            </c:strRef>
          </c:cat>
          <c:val>
            <c:numRef>
              <c:f>Sheet1!$C$3:$C$8</c:f>
              <c:numCache>
                <c:formatCode>General</c:formatCode>
                <c:ptCount val="6"/>
                <c:pt idx="0">
                  <c:v>1717</c:v>
                </c:pt>
                <c:pt idx="1">
                  <c:v>2469</c:v>
                </c:pt>
                <c:pt idx="2">
                  <c:v>2918</c:v>
                </c:pt>
                <c:pt idx="3">
                  <c:v>2626</c:v>
                </c:pt>
                <c:pt idx="4">
                  <c:v>5313</c:v>
                </c:pt>
                <c:pt idx="5">
                  <c:v>15043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60-4874-9DF9-426A14623BED}"/>
            </c:ext>
          </c:extLst>
        </c:ser>
        <c:ser>
          <c:idx val="2"/>
          <c:order val="2"/>
          <c:tx>
            <c:strRef>
              <c:f>Sheet1!$D$2</c:f>
              <c:strCache>
                <c:ptCount val="1"/>
                <c:pt idx="0">
                  <c:v>전자신문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Sheet1!$A$3:$A$8</c:f>
              <c:strCache>
                <c:ptCount val="6"/>
                <c:pt idx="0">
                  <c:v>인기웹툰작가</c:v>
                </c:pt>
                <c:pt idx="1">
                  <c:v>웹툰시장</c:v>
                </c:pt>
                <c:pt idx="2">
                  <c:v>네이버웹툰</c:v>
                </c:pt>
                <c:pt idx="3">
                  <c:v>미생</c:v>
                </c:pt>
                <c:pt idx="4">
                  <c:v>트렌드</c:v>
                </c:pt>
                <c:pt idx="5">
                  <c:v>합계</c:v>
                </c:pt>
              </c:strCache>
            </c:strRef>
          </c:cat>
          <c:val>
            <c:numRef>
              <c:f>Sheet1!$D$3:$D$8</c:f>
              <c:numCache>
                <c:formatCode>General</c:formatCode>
                <c:ptCount val="6"/>
                <c:pt idx="0">
                  <c:v>492</c:v>
                </c:pt>
                <c:pt idx="1">
                  <c:v>946</c:v>
                </c:pt>
                <c:pt idx="2">
                  <c:v>811</c:v>
                </c:pt>
                <c:pt idx="3">
                  <c:v>345</c:v>
                </c:pt>
                <c:pt idx="4">
                  <c:v>1226</c:v>
                </c:pt>
                <c:pt idx="5">
                  <c:v>3820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60-4874-9DF9-426A14623B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16135536"/>
        <c:axId val="414505504"/>
      </c:barChart>
      <c:catAx>
        <c:axId val="41613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4505504"/>
        <c:crosses val="autoZero"/>
        <c:auto val="1"/>
        <c:lblAlgn val="ctr"/>
        <c:lblOffset val="100"/>
        <c:noMultiLvlLbl val="0"/>
      </c:catAx>
      <c:valAx>
        <c:axId val="41450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16135536"/>
        <c:crosses val="autoZero"/>
        <c:crossBetween val="between"/>
      </c:valAx>
      <c:spPr>
        <a:noFill/>
        <a:ln cap="rnd">
          <a:solidFill>
            <a:schemeClr val="accent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9-25T20:54:02.396" idx="2">
    <p:pos x="10" y="10"/>
    <p:text>이렇듯 웹툰에 광고 사례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743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830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883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37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336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0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095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41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3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122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4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g"/><Relationship Id="rId3" Type="http://schemas.openxmlformats.org/officeDocument/2006/relationships/image" Target="../media/image139.jpg"/><Relationship Id="rId7" Type="http://schemas.openxmlformats.org/officeDocument/2006/relationships/image" Target="../media/image143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g"/><Relationship Id="rId5" Type="http://schemas.openxmlformats.org/officeDocument/2006/relationships/image" Target="../media/image141.jpg"/><Relationship Id="rId4" Type="http://schemas.openxmlformats.org/officeDocument/2006/relationships/image" Target="../media/image140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87.jpg"/><Relationship Id="rId4" Type="http://schemas.openxmlformats.org/officeDocument/2006/relationships/image" Target="../media/image18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3.jpe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jp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jpeg"/><Relationship Id="rId4" Type="http://schemas.openxmlformats.org/officeDocument/2006/relationships/image" Target="../media/image2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jpeg"/><Relationship Id="rId4" Type="http://schemas.openxmlformats.org/officeDocument/2006/relationships/image" Target="../media/image20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jpeg"/><Relationship Id="rId4" Type="http://schemas.openxmlformats.org/officeDocument/2006/relationships/image" Target="../media/image2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jpeg"/><Relationship Id="rId5" Type="http://schemas.openxmlformats.org/officeDocument/2006/relationships/image" Target="../media/image221.jpeg"/><Relationship Id="rId4" Type="http://schemas.openxmlformats.org/officeDocument/2006/relationships/image" Target="../media/image2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3347044" y="1555099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181350" y="1863725"/>
            <a:ext cx="6172200" cy="2568575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3634105" y="1555099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8921750" y="1444625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8693" y="1723092"/>
            <a:ext cx="5289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콘텐츠의 다양성 분석을 통한 </a:t>
            </a:r>
            <a:r>
              <a:rPr lang="ko-KR" altLang="en-US" dirty="0" err="1"/>
              <a:t>OSMU활용의</a:t>
            </a:r>
            <a:r>
              <a:rPr lang="ko-KR" altLang="en-US" dirty="0"/>
              <a:t> 이유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5943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콘텐츠 유형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1455" y="1008422"/>
            <a:ext cx="5783085" cy="5248445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728D287-CED7-4AD7-8D64-C51F7B744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60" y="1135422"/>
            <a:ext cx="4186111" cy="5121445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9DDC52CE-5F1E-4EF1-85AC-FAAE96DEA6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045" y="677406"/>
            <a:ext cx="648757" cy="8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9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만화 콘텐츠 이용자</a:t>
            </a:r>
            <a:endParaRPr kumimoji="0" lang="en-US" altLang="ko-KR" sz="2800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65" y="1193685"/>
            <a:ext cx="10466364" cy="5020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813A8E-F234-46ED-B25A-CC6764B9F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654" y="671078"/>
            <a:ext cx="585788" cy="92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59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급성장한 웹툰 시장 규모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67B2604-D8FC-4CF5-A8A5-9E141361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54" y="1642658"/>
            <a:ext cx="5484496" cy="3813983"/>
          </a:xfrm>
          <a:prstGeom prst="rect">
            <a:avLst/>
          </a:prstGeom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27A35C8-BD1C-4351-8448-5A1137250E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938" y="1760621"/>
            <a:ext cx="4545724" cy="3696020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C2E5D523-1413-4A72-BAE4-0924C65E5E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662" y="686448"/>
            <a:ext cx="680897" cy="8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6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웹툰 서비스 이용 이유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05A70E-3F11-4419-A7E8-46973D3F9EE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344" y="1163351"/>
            <a:ext cx="9574530" cy="489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172B56-8BE2-40EC-AC0E-2332EC72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5" y="794674"/>
            <a:ext cx="840676" cy="9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35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웹툰은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원천콘텐츠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! 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사진, 스크린샷, 다른, 많은이(가) 표시된 사진&#10;&#10;자동 생성된 설명">
            <a:extLst>
              <a:ext uri="{FF2B5EF4-FFF2-40B4-BE49-F238E27FC236}">
                <a16:creationId xmlns:a16="http://schemas.microsoft.com/office/drawing/2014/main" id="{76C013D0-4C60-4BC0-9A68-8FBC98CC4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1" y="1315609"/>
            <a:ext cx="5225369" cy="422678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0705786-A5E2-4A2F-BCAF-12A39314F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50" y="1846101"/>
            <a:ext cx="3602225" cy="3543889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2B1CCE77-0337-425A-B43F-D3AACEFFA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5056" y="699391"/>
            <a:ext cx="703933" cy="9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98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맑은 고딕" panose="020F0302020204030204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4044" y="224265"/>
            <a:ext cx="3967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22225">
                  <a:solidFill>
                    <a:schemeClr val="accent5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1"/>
                </a:solidFill>
              </a:rPr>
              <a:t>본론</a:t>
            </a:r>
          </a:p>
        </p:txBody>
      </p:sp>
      <p:pic>
        <p:nvPicPr>
          <p:cNvPr id="9" name="그림 8" descr="모니터, 화면, 텔레비전, 시계이(가) 표시된 사진&#10;&#10;자동 생성된 설명">
            <a:extLst>
              <a:ext uri="{FF2B5EF4-FFF2-40B4-BE49-F238E27FC236}">
                <a16:creationId xmlns:a16="http://schemas.microsoft.com/office/drawing/2014/main" id="{7169E967-5AC7-436F-8874-064A1EF90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435130"/>
            <a:ext cx="10908847" cy="65376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0D60DC-09A8-4698-B465-9A361F012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744" y="5513762"/>
            <a:ext cx="666679" cy="9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76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웹툰의 개념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876" y="3758051"/>
            <a:ext cx="4337541" cy="25808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직사각형 5"/>
          <p:cNvSpPr/>
          <p:nvPr/>
        </p:nvSpPr>
        <p:spPr>
          <a:xfrm>
            <a:off x="1175344" y="1444048"/>
            <a:ext cx="100241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웹툰은 인터넷을 뜻하는 ‘웹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(web)’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과 만화를 의미하는 ‘만화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(cartoon)’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가 합쳐져 만들어진 신조어다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웹툰은 플래시로 제작된 웹애니메이션을 뜻하는 용어로 사용되기도 했고 웹에서 형성된 모든 만화 형식을 대표하는 용어로 쓰이기도 했지만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현재는 웹사이트에 게재된 세로로 긴 이미지 파일 형식의 만화를 뜻하는 용어로 쓰이고 있다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 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5" y="4415722"/>
            <a:ext cx="2305050" cy="19812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4914" y="4415722"/>
            <a:ext cx="2019300" cy="19431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771" y="4395788"/>
            <a:ext cx="2019300" cy="19431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C38B0E7-6EE5-44F0-B070-2435B211AD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171" y="613709"/>
            <a:ext cx="765179" cy="10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28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웹툰의 등장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12" y="1163351"/>
            <a:ext cx="2592089" cy="45122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541" y="1163351"/>
            <a:ext cx="2416093" cy="45122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000" y="1163351"/>
            <a:ext cx="2755900" cy="45122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166" y="1163351"/>
            <a:ext cx="2084067" cy="4878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1009" y="5829334"/>
            <a:ext cx="3039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1909</a:t>
            </a:r>
            <a:r>
              <a:rPr lang="ko-KR" altLang="en-US" sz="1600" dirty="0"/>
              <a:t>년</a:t>
            </a:r>
            <a:r>
              <a:rPr lang="en-US" altLang="ko-KR" sz="1600" dirty="0"/>
              <a:t> </a:t>
            </a:r>
            <a:r>
              <a:rPr lang="ko-KR" altLang="en-US" sz="1600" dirty="0"/>
              <a:t>신문의 </a:t>
            </a:r>
            <a:r>
              <a:rPr lang="en-US" altLang="ko-KR" sz="1600" dirty="0"/>
              <a:t>4</a:t>
            </a:r>
            <a:r>
              <a:rPr lang="ko-KR" altLang="en-US" sz="1600" dirty="0"/>
              <a:t>컷 만화 등장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2220" y="5798556"/>
            <a:ext cx="1972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잡지 속 </a:t>
            </a:r>
            <a:r>
              <a:rPr lang="ko-KR" altLang="en-US" dirty="0" err="1"/>
              <a:t>만화등장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36275" y="5788979"/>
            <a:ext cx="250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웹툰의 </a:t>
            </a:r>
            <a:r>
              <a:rPr lang="ko-KR" altLang="en-US"/>
              <a:t>시초 광수생각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24165" y="5798556"/>
            <a:ext cx="208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년대 </a:t>
            </a:r>
            <a:r>
              <a:rPr lang="ko-KR" altLang="en-US" dirty="0" err="1"/>
              <a:t>연애혁명</a:t>
            </a:r>
            <a:endParaRPr lang="ko-KR" altLang="en-US" dirty="0"/>
          </a:p>
        </p:txBody>
      </p:sp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A81FCCAA-B3D2-4978-98A6-D4E7BA5B72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880" y="637529"/>
            <a:ext cx="666027" cy="8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97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웹툰의 성장배경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0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세대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402282" y="4877463"/>
            <a:ext cx="1608118" cy="372052"/>
            <a:chOff x="1635164" y="2479457"/>
            <a:chExt cx="1323935" cy="372052"/>
          </a:xfrm>
        </p:grpSpPr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2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noProof="0" dirty="0">
                  <a:solidFill>
                    <a:srgbClr val="4472C4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디지털 만화 형식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752734" y="5508942"/>
            <a:ext cx="547801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만화책 원작을 스캔하여 디지털화 하는 방식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고유한 인터넷상의 인터페이스 모델링</a:t>
            </a:r>
            <a:endParaRPr lang="en-US" altLang="ko-KR" sz="1000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포털 사이트의 경우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자체 뷰어를 통해 서비스</a:t>
            </a:r>
            <a:r>
              <a:rPr lang="en-US" altLang="ko-KR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: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현재 포털과 웹툰 전문 플랫폼의 단행본 만화 서비스는 </a:t>
            </a:r>
            <a:r>
              <a:rPr lang="ko-KR" altLang="en-US" sz="1000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기존 </a:t>
            </a:r>
            <a:r>
              <a:rPr lang="ko-KR" altLang="en-US" sz="1000" dirty="0" err="1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출판만화를</a:t>
            </a:r>
            <a:r>
              <a:rPr lang="ko-KR" altLang="en-US" sz="1000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 디지털화 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하여 </a:t>
            </a:r>
            <a:r>
              <a:rPr lang="ko-KR" altLang="en-US" sz="1000" dirty="0" err="1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전동적인</a:t>
            </a:r>
            <a:r>
              <a:rPr lang="ko-KR" altLang="en-US" sz="1000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 만화책 보기 방식</a:t>
            </a:r>
            <a:r>
              <a:rPr lang="ko-KR" altLang="en-US" sz="10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으로 서비스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315" y="1287894"/>
            <a:ext cx="3669608" cy="32820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77" y="1245896"/>
            <a:ext cx="4648184" cy="3366071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9367189" y="3329910"/>
            <a:ext cx="1808155" cy="1384185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인쇄만화의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펼침면</a:t>
            </a:r>
            <a:r>
              <a:rPr lang="ko-KR" altLang="en-US" sz="1600" dirty="0">
                <a:solidFill>
                  <a:schemeClr val="tx1"/>
                </a:solidFill>
              </a:rPr>
              <a:t> 방식을 재현 </a:t>
            </a:r>
            <a:r>
              <a:rPr lang="en-US" altLang="ko-KR" sz="1600" dirty="0">
                <a:solidFill>
                  <a:schemeClr val="tx1"/>
                </a:solidFill>
              </a:rPr>
              <a:t>: </a:t>
            </a:r>
            <a:r>
              <a:rPr lang="ko-KR" altLang="en-US" sz="1600" dirty="0">
                <a:solidFill>
                  <a:schemeClr val="accent1"/>
                </a:solidFill>
              </a:rPr>
              <a:t>가로 넘기기 </a:t>
            </a:r>
            <a:r>
              <a:rPr lang="ko-KR" altLang="en-US" sz="1600" dirty="0">
                <a:solidFill>
                  <a:schemeClr val="tx1"/>
                </a:solidFill>
              </a:rPr>
              <a:t>구족 </a:t>
            </a:r>
            <a:r>
              <a:rPr lang="ko-KR" altLang="en-US" sz="1600" dirty="0" err="1">
                <a:solidFill>
                  <a:schemeClr val="tx1"/>
                </a:solidFill>
              </a:rPr>
              <a:t>포맷방식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원호 18"/>
          <p:cNvSpPr/>
          <p:nvPr/>
        </p:nvSpPr>
        <p:spPr>
          <a:xfrm>
            <a:off x="8413639" y="2582196"/>
            <a:ext cx="1576520" cy="1170133"/>
          </a:xfrm>
          <a:prstGeom prst="arc">
            <a:avLst>
              <a:gd name="adj1" fmla="val 16200000"/>
              <a:gd name="adj2" fmla="val 1676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9961314" y="3167263"/>
            <a:ext cx="5769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BE5E32-A266-40AB-BB47-A9BB80AEE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681" y="686448"/>
            <a:ext cx="850142" cy="11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319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웹툰의 성장배경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1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세대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762165" y="4494433"/>
            <a:ext cx="1529681" cy="372052"/>
            <a:chOff x="1635164" y="2479457"/>
            <a:chExt cx="1323935" cy="372052"/>
          </a:xfrm>
        </p:grpSpPr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2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85964" y="2536864"/>
              <a:ext cx="1263609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b="1" err="1">
                  <a:solidFill>
                    <a:srgbClr val="4472C4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스크롤기반</a:t>
              </a:r>
              <a:r>
                <a:rPr lang="ko-KR" altLang="en-US" sz="1050" b="1" dirty="0">
                  <a:solidFill>
                    <a:srgbClr val="4472C4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 웹툰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1405254" y="5162055"/>
            <a:ext cx="2521142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온라인 플랫폼에 맞도록 기획부터 서비스까지 디지털화한 현재의 일반적인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웹툰형식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– </a:t>
            </a:r>
            <a:r>
              <a:rPr lang="ko-KR" altLang="en-US" sz="1000" b="1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세로 포맷 </a:t>
            </a: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등장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5215832" y="4494433"/>
            <a:ext cx="1659101" cy="372052"/>
            <a:chOff x="1635164" y="2479457"/>
            <a:chExt cx="1323935" cy="372052"/>
          </a:xfrm>
        </p:grpSpPr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4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익스플로러 시장으로 전환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4658502" y="5154559"/>
            <a:ext cx="3249365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20000000000000000000"/>
              </a:rPr>
              <a:t>통신시장에서 인터넷 </a:t>
            </a:r>
            <a:r>
              <a:rPr lang="ko-KR" altLang="en-US" sz="10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20000000000000000000"/>
              </a:rPr>
              <a:t>익스플로어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20000000000000000000"/>
              </a:rPr>
              <a:t> 시장으로 전환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20000000000000000000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20000000000000000000"/>
              </a:rPr>
              <a:t>개인 홈페이지 제작의 증가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20000000000000000000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20000000000000000000"/>
              </a:rPr>
              <a:t>만화를 그릴 수 있는 사람들이 </a:t>
            </a:r>
            <a:r>
              <a:rPr lang="ko-KR" altLang="en-US" sz="1000" b="1" dirty="0">
                <a:solidFill>
                  <a:schemeClr val="accent1"/>
                </a:solidFill>
                <a:latin typeface="맑은 고딕" panose="20000000000000000000"/>
              </a:rPr>
              <a:t>홈페이지에 자신의 작품을 게시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20000000000000000000"/>
              </a:rPr>
              <a:t>하면서 </a:t>
            </a:r>
            <a:r>
              <a:rPr lang="ko-KR" altLang="en-US" sz="1000" b="1" dirty="0">
                <a:solidFill>
                  <a:schemeClr val="accent1"/>
                </a:solidFill>
                <a:latin typeface="맑은 고딕" panose="20000000000000000000"/>
              </a:rPr>
              <a:t>초기 웹툰 등장</a:t>
            </a:r>
          </a:p>
          <a:p>
            <a:pPr marL="0" marR="0" lvl="0" indent="0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590754" y="4496943"/>
            <a:ext cx="1662380" cy="372052"/>
            <a:chOff x="1635164" y="2479457"/>
            <a:chExt cx="1323935" cy="372052"/>
          </a:xfrm>
        </p:grpSpPr>
        <p:sp>
          <p:nvSpPr>
            <p:cNvPr id="52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5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장편웹툰</a:t>
              </a: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 &amp; </a:t>
              </a:r>
              <a:r>
                <a:rPr lang="ko-KR" altLang="en-US" sz="1050" b="1" dirty="0">
                  <a:solidFill>
                    <a:srgbClr val="4472C4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장기적 연재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8331840" y="5174104"/>
            <a:ext cx="29261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20000000000000000000"/>
              </a:rPr>
              <a:t>웹툰의 스토리를 넣어서 풍부하게 만들고 단편보다는 장편으로 길게 연재하기 시작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200000000000000000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20000000000000000000"/>
              </a:rPr>
              <a:t>에피소드형식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20000000000000000000"/>
              </a:rPr>
              <a:t>, </a:t>
            </a:r>
            <a:r>
              <a:rPr lang="ko-KR" altLang="en-US" sz="1000" b="1" dirty="0">
                <a:solidFill>
                  <a:schemeClr val="accent1"/>
                </a:solidFill>
                <a:latin typeface="맑은 고딕" panose="20000000000000000000"/>
              </a:rPr>
              <a:t>서사적인 스토리 라인 </a:t>
            </a:r>
            <a:r>
              <a:rPr lang="ko-KR" altLang="en-US" sz="1000" b="1" dirty="0" err="1">
                <a:solidFill>
                  <a:schemeClr val="accent1"/>
                </a:solidFill>
                <a:latin typeface="맑은 고딕" panose="20000000000000000000"/>
              </a:rPr>
              <a:t>장편웹툰</a:t>
            </a:r>
            <a:endParaRPr lang="en-US" altLang="ko-KR" sz="1000" b="1" dirty="0">
              <a:solidFill>
                <a:schemeClr val="accent1"/>
              </a:solidFill>
              <a:latin typeface="맑은 고딕" panose="20000000000000000000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502" y="1721950"/>
            <a:ext cx="2437032" cy="21847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034" y="1549771"/>
            <a:ext cx="2930891" cy="235695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751" y="1840578"/>
            <a:ext cx="2278049" cy="21744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47BA2A-CC07-4A31-8777-548FC264E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56" y="854725"/>
            <a:ext cx="4762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852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50360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232" y="1289119"/>
            <a:ext cx="935372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0"/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문체부 제목 돋음체" panose="020B0609000101010101" pitchFamily="49" charset="-127"/>
              </a:rPr>
              <a:t>1. </a:t>
            </a:r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문체부 제목 돋음체" panose="020B0609000101010101" pitchFamily="49" charset="-127"/>
              </a:rPr>
              <a:t>서론</a:t>
            </a:r>
            <a:endParaRPr lang="en-US" altLang="ko-KR" sz="2000" dirty="0">
              <a:ln w="0"/>
              <a:solidFill>
                <a:schemeClr val="accent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ea typeface="문체부 제목 돋음체" panose="020B0609000101010101" pitchFamily="49" charset="-127"/>
            </a:endParaRPr>
          </a:p>
          <a:p>
            <a:r>
              <a:rPr lang="en-US" altLang="ko-KR" dirty="0">
                <a:ea typeface="문체부 제목 돋음체" panose="020B0609000101010101" pitchFamily="49" charset="-127"/>
              </a:rPr>
              <a:t> </a:t>
            </a:r>
          </a:p>
          <a:p>
            <a:r>
              <a:rPr lang="en-US" altLang="ko-KR" dirty="0">
                <a:ea typeface="문체부 제목 돋음체" panose="020B0609000101010101" pitchFamily="49" charset="-127"/>
              </a:rPr>
              <a:t>  - </a:t>
            </a:r>
            <a:r>
              <a:rPr lang="ko-KR" altLang="en-US" dirty="0">
                <a:ea typeface="문체부 제목 돋음체" panose="020B0609000101010101" pitchFamily="49" charset="-127"/>
              </a:rPr>
              <a:t>선정동기</a:t>
            </a:r>
            <a:endParaRPr lang="en-US" altLang="ko-KR" dirty="0">
              <a:ea typeface="문체부 제목 돋음체" panose="020B0609000101010101" pitchFamily="49" charset="-127"/>
            </a:endParaRPr>
          </a:p>
          <a:p>
            <a:r>
              <a:rPr lang="en-US" altLang="ko-KR" dirty="0">
                <a:ea typeface="문체부 제목 돋음체" panose="020B0609000101010101" pitchFamily="49" charset="-127"/>
              </a:rPr>
              <a:t>  - </a:t>
            </a:r>
            <a:r>
              <a:rPr lang="ko-KR" altLang="en-US" dirty="0" err="1">
                <a:ea typeface="문체부 제목 돋음체" panose="020B0609000101010101" pitchFamily="49" charset="-127"/>
              </a:rPr>
              <a:t>콘텐츠란</a:t>
            </a:r>
            <a:r>
              <a:rPr lang="en-US" altLang="ko-KR" dirty="0">
                <a:ea typeface="문체부 제목 돋음체" panose="020B0609000101010101" pitchFamily="49" charset="-127"/>
              </a:rPr>
              <a:t>?</a:t>
            </a:r>
          </a:p>
          <a:p>
            <a:endParaRPr lang="en-US" altLang="ko-KR" dirty="0">
              <a:ea typeface="문체부 제목 돋음체" panose="020B0609000101010101" pitchFamily="49" charset="-127"/>
            </a:endParaRPr>
          </a:p>
          <a:p>
            <a:r>
              <a:rPr lang="en-US" altLang="ko-KR" sz="2000" b="1" dirty="0">
                <a:ln w="0"/>
                <a:solidFill>
                  <a:schemeClr val="accent1"/>
                </a:solidFill>
                <a:effectLst/>
                <a:ea typeface="문체부 제목 돋음체" panose="020B0609000101010101" pitchFamily="49" charset="-127"/>
              </a:rPr>
              <a:t>2. </a:t>
            </a:r>
            <a:r>
              <a:rPr lang="ko-KR" altLang="en-US" sz="2000" b="1" dirty="0">
                <a:ln w="0"/>
                <a:solidFill>
                  <a:schemeClr val="accent1"/>
                </a:solidFill>
                <a:effectLst/>
                <a:ea typeface="문체부 제목 돋음체" panose="020B0609000101010101" pitchFamily="49" charset="-127"/>
              </a:rPr>
              <a:t>본론</a:t>
            </a:r>
            <a:endParaRPr lang="en-US" altLang="ko-KR" sz="2000" b="1" dirty="0">
              <a:ln w="0"/>
              <a:solidFill>
                <a:schemeClr val="accent1"/>
              </a:solidFill>
              <a:effectLst/>
              <a:ea typeface="문체부 제목 돋음체" panose="020B0609000101010101" pitchFamily="49" charset="-127"/>
            </a:endParaRPr>
          </a:p>
          <a:p>
            <a:pPr>
              <a:defRPr lang="ko-KR" altLang="en-US"/>
            </a:pPr>
            <a:r>
              <a:rPr lang="en-US" altLang="ko-KR" dirty="0">
                <a:ea typeface="문체부 제목 돋음체" panose="020B0609000101010101" pitchFamily="49" charset="-127"/>
              </a:rPr>
              <a:t> </a:t>
            </a:r>
          </a:p>
          <a:p>
            <a:pPr>
              <a:defRPr lang="ko-KR" altLang="en-US"/>
            </a:pPr>
            <a:r>
              <a:rPr lang="en-US" altLang="ko-KR" dirty="0">
                <a:ea typeface="문체부 제목 돋음체" panose="020B0609000101010101" pitchFamily="49" charset="-127"/>
              </a:rPr>
              <a:t>  - </a:t>
            </a:r>
            <a:r>
              <a:rPr lang="ko-KR" altLang="en-US" dirty="0">
                <a:ea typeface="문체부 제목 돋음체" panose="020B0609000101010101" pitchFamily="49" charset="-127"/>
              </a:rPr>
              <a:t>웹툰의 개념</a:t>
            </a:r>
          </a:p>
          <a:p>
            <a:pPr>
              <a:defRPr lang="ko-KR" altLang="en-US"/>
            </a:pPr>
            <a:r>
              <a:rPr lang="ko-KR" altLang="en-US" dirty="0">
                <a:ea typeface="문체부 제목 돋음체" panose="020B0609000101010101" pitchFamily="49" charset="-127"/>
              </a:rPr>
              <a:t>  - 웹툰의 변천사 및 배경</a:t>
            </a:r>
          </a:p>
          <a:p>
            <a:pPr>
              <a:defRPr lang="ko-KR" altLang="en-US"/>
            </a:pPr>
            <a:r>
              <a:rPr lang="ko-KR" altLang="en-US" dirty="0">
                <a:ea typeface="문체부 제목 돋음체" panose="020B0609000101010101" pitchFamily="49" charset="-127"/>
              </a:rPr>
              <a:t>  - 네이버 웹툰 사 분석</a:t>
            </a:r>
          </a:p>
          <a:p>
            <a:pPr>
              <a:defRPr lang="ko-KR" altLang="en-US"/>
            </a:pPr>
            <a:r>
              <a:rPr lang="ko-KR" altLang="en-US" dirty="0">
                <a:ea typeface="문체부 제목 돋음체" panose="020B0609000101010101" pitchFamily="49" charset="-127"/>
              </a:rPr>
              <a:t>  - 경쟁사 비교 분석</a:t>
            </a:r>
          </a:p>
          <a:p>
            <a:pPr>
              <a:defRPr lang="ko-KR" altLang="en-US"/>
            </a:pPr>
            <a:r>
              <a:rPr lang="ko-KR" altLang="en-US" dirty="0">
                <a:ea typeface="문체부 제목 돋음체" panose="020B0609000101010101" pitchFamily="49" charset="-127"/>
              </a:rPr>
              <a:t>  - 웹툰의 다양한 콘텐츠</a:t>
            </a:r>
          </a:p>
          <a:p>
            <a:pPr>
              <a:defRPr lang="ko-KR" altLang="en-US"/>
            </a:pPr>
            <a:r>
              <a:rPr lang="ko-KR" altLang="en-US" dirty="0">
                <a:ea typeface="문체부 제목 돋음체" panose="020B0609000101010101" pitchFamily="49" charset="-127"/>
              </a:rPr>
              <a:t>  </a:t>
            </a:r>
            <a:endParaRPr lang="en-US" altLang="ko-KR" dirty="0">
              <a:ea typeface="문체부 제목 돋음체" panose="020B0609000101010101" pitchFamily="49" charset="-127"/>
            </a:endParaRPr>
          </a:p>
          <a:p>
            <a:pPr>
              <a:defRPr lang="ko-KR" altLang="en-US"/>
            </a:pPr>
            <a:r>
              <a:rPr lang="en-US" altLang="ko-KR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문체부 제목 돋음체" panose="020B0609000101010101" pitchFamily="49" charset="-127"/>
              </a:rPr>
              <a:t>3. </a:t>
            </a:r>
            <a:r>
              <a:rPr lang="ko-KR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문체부 제목 돋음체" panose="020B0609000101010101" pitchFamily="49" charset="-127"/>
              </a:rPr>
              <a:t>결론</a:t>
            </a:r>
          </a:p>
          <a:p>
            <a:pPr>
              <a:defRPr lang="ko-KR" altLang="en-US"/>
            </a:pPr>
            <a:r>
              <a:rPr lang="ko-KR" altLang="en-US" dirty="0">
                <a:ea typeface="문체부 제목 돋음체" panose="020B0609000101010101" pitchFamily="49" charset="-127"/>
              </a:rPr>
              <a:t> </a:t>
            </a:r>
            <a:r>
              <a:rPr lang="en-US" altLang="ko-KR" dirty="0">
                <a:ea typeface="문체부 제목 돋음체" panose="020B0609000101010101" pitchFamily="49" charset="-127"/>
              </a:rPr>
              <a:t>- </a:t>
            </a:r>
            <a:r>
              <a:rPr lang="ko-KR" altLang="en-US" dirty="0">
                <a:ea typeface="문체부 제목 돋음체" panose="020B0609000101010101" pitchFamily="49" charset="-127"/>
              </a:rPr>
              <a:t>뉴스 기사 </a:t>
            </a:r>
            <a:r>
              <a:rPr lang="ko-KR" altLang="en-US" dirty="0" err="1">
                <a:ea typeface="문체부 제목 돋음체" panose="020B0609000101010101" pitchFamily="49" charset="-127"/>
              </a:rPr>
              <a:t>크롤링</a:t>
            </a:r>
            <a:endParaRPr lang="en-US" altLang="ko-KR" dirty="0">
              <a:ea typeface="문체부 제목 돋음체" panose="020B0609000101010101" pitchFamily="49" charset="-127"/>
            </a:endParaRPr>
          </a:p>
          <a:p>
            <a:pPr>
              <a:defRPr lang="ko-KR" altLang="en-US"/>
            </a:pPr>
            <a:r>
              <a:rPr lang="en-US" altLang="ko-KR" dirty="0">
                <a:ea typeface="문체부 제목 돋음체" panose="020B0609000101010101" pitchFamily="49" charset="-127"/>
              </a:rPr>
              <a:t> - R</a:t>
            </a:r>
            <a:r>
              <a:rPr lang="ko-KR" altLang="en-US" dirty="0">
                <a:ea typeface="문체부 제목 돋음체" panose="020B0609000101010101" pitchFamily="49" charset="-127"/>
              </a:rPr>
              <a:t>분석</a:t>
            </a:r>
            <a:endParaRPr lang="en-US" altLang="ko-KR" dirty="0">
              <a:ea typeface="문체부 제목 돋음체" panose="020B0609000101010101" pitchFamily="49" charset="-127"/>
            </a:endParaRPr>
          </a:p>
          <a:p>
            <a:pPr>
              <a:defRPr lang="ko-KR" altLang="en-US"/>
            </a:pPr>
            <a:r>
              <a:rPr lang="en-US" altLang="ko-KR" dirty="0">
                <a:ea typeface="문체부 제목 돋음체" panose="020B0609000101010101" pitchFamily="49" charset="-127"/>
              </a:rPr>
              <a:t> - </a:t>
            </a:r>
            <a:r>
              <a:rPr lang="ko-KR" altLang="en-US" dirty="0">
                <a:ea typeface="문체부 제목 돋음체" panose="020B0609000101010101" pitchFamily="49" charset="-127"/>
              </a:rPr>
              <a:t>결론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A1296B-F7AB-4E37-B9A3-E14408707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613" y="606496"/>
            <a:ext cx="821700" cy="11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670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웹툰의 성장배경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2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세대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168380" y="4670463"/>
            <a:ext cx="1323935" cy="372052"/>
            <a:chOff x="1635164" y="2479457"/>
            <a:chExt cx="1323935" cy="372052"/>
          </a:xfrm>
        </p:grpSpPr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2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3D </a:t>
              </a: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3615655" y="5249621"/>
            <a:ext cx="442938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360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도의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입체요소를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모두 재현하여 </a:t>
            </a: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보이지 않는 뒷면까지 표현되는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en-US" altLang="ko-KR" sz="1000" b="1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r>
              <a:rPr lang="ko-KR" altLang="en-US" sz="1000" b="1" dirty="0">
                <a:solidFill>
                  <a:schemeClr val="accent1"/>
                </a:solidFill>
                <a:latin typeface="맑은 고딕" panose="020F0502020204030204"/>
                <a:ea typeface="맑은 고딕" panose="020B0503020000020004" pitchFamily="50" charset="-127"/>
              </a:rPr>
              <a:t>차원 모델링 소프트웨어를 활용</a:t>
            </a:r>
            <a:endParaRPr lang="en-US" altLang="ko-KR" sz="1000" b="1" dirty="0">
              <a:solidFill>
                <a:schemeClr val="accent1"/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- </a:t>
            </a:r>
            <a:r>
              <a:rPr lang="ko-KR" altLang="en-US" sz="1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그림에 적용하여 입체적으로 화면에 배치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R="0" lvl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-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이용자의 시선에 따라 특정 영상 및 사운드가 나타나도록 프로그래밍하여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극적효과를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배가시킴</a:t>
            </a:r>
            <a:endParaRPr kumimoji="0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9183968" y="4670463"/>
            <a:ext cx="1323935" cy="372052"/>
            <a:chOff x="1635164" y="2479457"/>
            <a:chExt cx="1323935" cy="372052"/>
          </a:xfrm>
        </p:grpSpPr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4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사운드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8470142" y="5294253"/>
            <a:ext cx="2969703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스크롤의 위치에 따라 </a:t>
            </a:r>
            <a:endParaRPr lang="en-US" altLang="ko-KR" sz="10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그림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스토리에 적합한 사운드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 나오도록 프로그래밍하여 강조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426" y="1227127"/>
            <a:ext cx="3863054" cy="3257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733" y="1227128"/>
            <a:ext cx="3485663" cy="325727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97" y="1061831"/>
            <a:ext cx="3185756" cy="3082465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1948987" y="4201380"/>
            <a:ext cx="453006" cy="468677"/>
          </a:xfrm>
          <a:prstGeom prst="down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6524" y="4912798"/>
            <a:ext cx="2792426" cy="143532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2011 </a:t>
            </a:r>
            <a:r>
              <a:rPr lang="ko-KR" altLang="en-US" sz="1400" dirty="0">
                <a:solidFill>
                  <a:schemeClr val="tx1"/>
                </a:solidFill>
              </a:rPr>
              <a:t>미스테리 단편 시리즈에서 활동을 하면서 </a:t>
            </a:r>
            <a:r>
              <a:rPr lang="ko-KR" altLang="en-US" sz="1400" dirty="0">
                <a:solidFill>
                  <a:schemeClr val="accent1"/>
                </a:solidFill>
              </a:rPr>
              <a:t>최초의 플래시 기법</a:t>
            </a:r>
            <a:r>
              <a:rPr lang="ko-KR" altLang="en-US" sz="1400" dirty="0">
                <a:solidFill>
                  <a:schemeClr val="tx1"/>
                </a:solidFill>
              </a:rPr>
              <a:t>을 넣은 옥수역 귀신과 봉천동 귀신을 연쇄 히트시키며 큰 주목을 받았다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D60DA0-D399-4C2A-A200-D95E68EC9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195" y="588952"/>
            <a:ext cx="47625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81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71474" y="573616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웹툰의 성장배경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3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세대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79518" y="5466958"/>
            <a:ext cx="2521142" cy="755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웹툰과 관련한 어플리케이션 증가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  <a:p>
            <a:pPr lvl="0">
              <a:lnSpc>
                <a:spcPct val="150000"/>
              </a:lnSpc>
              <a:defRPr lang="ko-KR" altLang="en-US"/>
            </a:pP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</a:rPr>
              <a:t>다양한 웹툰들을 쉽게 접할 수 있게 됨</a:t>
            </a:r>
            <a:endParaRPr lang="en-US" altLang="ko-KR" sz="10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1733540" y="4845385"/>
            <a:ext cx="1626989" cy="372052"/>
            <a:chOff x="1635164" y="2479457"/>
            <a:chExt cx="1323935" cy="372052"/>
          </a:xfrm>
        </p:grpSpPr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4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b="1" dirty="0">
                  <a:solidFill>
                    <a:srgbClr val="4472C4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어플리케이션 증가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5233706" y="5466958"/>
            <a:ext cx="2521142" cy="524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인터넷상에서 볼 수 있는 기존 웹툰을 어플리케이션을 통해 스마트폰에서 감상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5573183" y="4842395"/>
            <a:ext cx="1606550" cy="372052"/>
            <a:chOff x="1635164" y="2479457"/>
            <a:chExt cx="1323935" cy="372052"/>
          </a:xfrm>
        </p:grpSpPr>
        <p:sp>
          <p:nvSpPr>
            <p:cNvPr id="52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5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어플리케이션 형태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8788400" y="4842395"/>
            <a:ext cx="2116667" cy="372052"/>
            <a:chOff x="1635164" y="2479457"/>
            <a:chExt cx="1323935" cy="372052"/>
          </a:xfrm>
        </p:grpSpPr>
        <p:sp>
          <p:nvSpPr>
            <p:cNvPr id="56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57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웹툰전문플랫폼 </a:t>
              </a:r>
              <a:r>
                <a:rPr kumimoji="0" lang="ko-KR" alt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레진코믹스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8508852" y="5351145"/>
            <a:ext cx="29465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2013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년 유료화 서비스 시작</a:t>
            </a:r>
            <a:endParaRPr kumimoji="0" lang="en-US" altLang="ko-KR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부분 유료방식으로 서비스를 시작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쉬운결제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위해 카카오게임을 활용 </a:t>
            </a:r>
            <a:r>
              <a:rPr kumimoji="0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익숙하며 편리한 </a:t>
            </a:r>
            <a:r>
              <a:rPr kumimoji="0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구글플레이</a:t>
            </a:r>
            <a:r>
              <a:rPr kumimoji="0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활용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38" y="1702969"/>
            <a:ext cx="3618295" cy="278373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24" y="1832058"/>
            <a:ext cx="2682164" cy="268216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403" y="1914406"/>
            <a:ext cx="3494450" cy="26715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D48C9F-F44A-476F-A23A-2ECFDBCF8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56" y="694915"/>
            <a:ext cx="548810" cy="713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3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22945" y="546099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웹툰의 성장배경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3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세대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8522085" y="1620618"/>
            <a:ext cx="1864052" cy="372052"/>
            <a:chOff x="1635164" y="2479457"/>
            <a:chExt cx="1323935" cy="372052"/>
          </a:xfrm>
        </p:grpSpPr>
        <p:sp>
          <p:nvSpPr>
            <p:cNvPr id="52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5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050" b="1" dirty="0">
                  <a:solidFill>
                    <a:srgbClr val="4472C4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웹툰을 배경으로 하는 </a:t>
              </a: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  <a:latin typeface="맑은 고딕" panose="020F0502020204030204"/>
                  <a:ea typeface="맑은 고딕" panose="020B0503020000020004" pitchFamily="50" charset="-127"/>
                </a:rPr>
                <a:t>OST</a:t>
              </a: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4472C4">
                      <a:lumMod val="75000"/>
                    </a:srgbClr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356" y="2179565"/>
            <a:ext cx="2186706" cy="406184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919" y="4689959"/>
            <a:ext cx="2900333" cy="1617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09" y="1008422"/>
            <a:ext cx="7071777" cy="3681537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9A251D51-0C90-4340-910F-8F41E6FBCA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57" y="601281"/>
            <a:ext cx="660257" cy="89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5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국내 웹툰 시장 규모 및 전망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A21EDC-2CD1-4E24-8E57-4A926E64A73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4" y="1551598"/>
            <a:ext cx="9650774" cy="458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1C020423-3B3E-42E8-875A-83504B47A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746" y="720977"/>
            <a:ext cx="746125" cy="10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08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74625" y="613426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</a:t>
            </a:r>
            <a:r>
              <a:rPr kumimoji="0" lang="ko-KR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누적 현황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271" y="1079407"/>
            <a:ext cx="7449958" cy="524911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A9C2B9-F557-49CD-B151-FF0EBCC146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17" y="811572"/>
            <a:ext cx="4762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79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플랫폼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TOP 3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2716" y="2589311"/>
            <a:ext cx="20457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/>
          <p:cNvSpPr txBox="1">
            <a:spLocks noChangeAspect="1"/>
          </p:cNvSpPr>
          <p:nvPr/>
        </p:nvSpPr>
        <p:spPr>
          <a:xfrm>
            <a:off x="6247533" y="2589313"/>
            <a:ext cx="2045880" cy="40011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1F6D190F-0B8E-4F11-BE6A-D8BF944D5AF3}"/>
              </a:ext>
            </a:extLst>
          </p:cNvPr>
          <p:cNvSpPr txBox="1"/>
          <p:nvPr/>
        </p:nvSpPr>
        <p:spPr>
          <a:xfrm>
            <a:off x="3529593" y="1569487"/>
            <a:ext cx="583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dirty="0">
                <a:latin typeface="+mj-lt"/>
              </a:rPr>
              <a:t>Who is the best ?</a:t>
            </a:r>
            <a:endParaRPr lang="ko-KR" altLang="en-US" sz="2400" b="1" dirty="0">
              <a:latin typeface="+mj-lt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FB29011-3121-49F7-A4AE-992C2E52707C}"/>
              </a:ext>
            </a:extLst>
          </p:cNvPr>
          <p:cNvCxnSpPr/>
          <p:nvPr/>
        </p:nvCxnSpPr>
        <p:spPr>
          <a:xfrm>
            <a:off x="2419596" y="2397879"/>
            <a:ext cx="7920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0F9F6C-8C87-4A18-AC92-0F254677A9A3}"/>
              </a:ext>
            </a:extLst>
          </p:cNvPr>
          <p:cNvSpPr/>
          <p:nvPr/>
        </p:nvSpPr>
        <p:spPr>
          <a:xfrm>
            <a:off x="5875980" y="5311185"/>
            <a:ext cx="1008112" cy="1008112"/>
          </a:xfrm>
          <a:prstGeom prst="rect">
            <a:avLst/>
          </a:prstGeom>
          <a:solidFill>
            <a:srgbClr val="F3C6B3"/>
          </a:solidFill>
          <a:ln>
            <a:solidFill>
              <a:srgbClr val="F08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B7DDB07-7989-45AE-8105-9ECC40FBEEB1}"/>
              </a:ext>
            </a:extLst>
          </p:cNvPr>
          <p:cNvSpPr/>
          <p:nvPr/>
        </p:nvSpPr>
        <p:spPr>
          <a:xfrm>
            <a:off x="4651844" y="5671225"/>
            <a:ext cx="1080120" cy="649070"/>
          </a:xfrm>
          <a:prstGeom prst="rect">
            <a:avLst/>
          </a:prstGeom>
          <a:solidFill>
            <a:srgbClr val="F3C6B3"/>
          </a:solidFill>
          <a:ln>
            <a:solidFill>
              <a:srgbClr val="F08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0B2EFC-9D14-4BA1-A2FE-5502DD0D9A61}"/>
              </a:ext>
            </a:extLst>
          </p:cNvPr>
          <p:cNvSpPr/>
          <p:nvPr/>
        </p:nvSpPr>
        <p:spPr>
          <a:xfrm>
            <a:off x="7028108" y="5671225"/>
            <a:ext cx="1080120" cy="649070"/>
          </a:xfrm>
          <a:prstGeom prst="rect">
            <a:avLst/>
          </a:prstGeom>
          <a:solidFill>
            <a:srgbClr val="F3C6B3"/>
          </a:solidFill>
          <a:ln>
            <a:solidFill>
              <a:srgbClr val="F083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16" name="꺾인 연결선 12">
            <a:extLst>
              <a:ext uri="{FF2B5EF4-FFF2-40B4-BE49-F238E27FC236}">
                <a16:creationId xmlns:a16="http://schemas.microsoft.com/office/drawing/2014/main" id="{5A15BC2D-734C-48D6-B87E-12638A7AAB91}"/>
              </a:ext>
            </a:extLst>
          </p:cNvPr>
          <p:cNvCxnSpPr/>
          <p:nvPr/>
        </p:nvCxnSpPr>
        <p:spPr>
          <a:xfrm rot="10800000">
            <a:off x="4651844" y="3063000"/>
            <a:ext cx="1728192" cy="216024"/>
          </a:xfrm>
          <a:prstGeom prst="bentConnector3">
            <a:avLst>
              <a:gd name="adj1" fmla="val -876"/>
            </a:avLst>
          </a:prstGeom>
          <a:ln w="12700">
            <a:solidFill>
              <a:srgbClr val="606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>
            <a:extLst>
              <a:ext uri="{FF2B5EF4-FFF2-40B4-BE49-F238E27FC236}">
                <a16:creationId xmlns:a16="http://schemas.microsoft.com/office/drawing/2014/main" id="{DAFD2F06-F477-45A7-83EE-744AB438077F}"/>
              </a:ext>
            </a:extLst>
          </p:cNvPr>
          <p:cNvCxnSpPr/>
          <p:nvPr/>
        </p:nvCxnSpPr>
        <p:spPr>
          <a:xfrm rot="5400000" flipH="1" flipV="1">
            <a:off x="7514161" y="3276960"/>
            <a:ext cx="648074" cy="540060"/>
          </a:xfrm>
          <a:prstGeom prst="bentConnector3">
            <a:avLst>
              <a:gd name="adj1" fmla="val 102911"/>
            </a:avLst>
          </a:prstGeom>
          <a:ln w="12700">
            <a:solidFill>
              <a:srgbClr val="606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EBD09A5-7AE3-49A5-8BCE-812F03083650}"/>
              </a:ext>
            </a:extLst>
          </p:cNvPr>
          <p:cNvCxnSpPr/>
          <p:nvPr/>
        </p:nvCxnSpPr>
        <p:spPr>
          <a:xfrm>
            <a:off x="4579836" y="4951145"/>
            <a:ext cx="288032" cy="0"/>
          </a:xfrm>
          <a:prstGeom prst="line">
            <a:avLst/>
          </a:prstGeom>
          <a:ln w="12700">
            <a:solidFill>
              <a:srgbClr val="606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6C548291-B743-4E12-850A-9C0106D5D95F}"/>
              </a:ext>
            </a:extLst>
          </p:cNvPr>
          <p:cNvSpPr/>
          <p:nvPr/>
        </p:nvSpPr>
        <p:spPr>
          <a:xfrm>
            <a:off x="4579836" y="3031900"/>
            <a:ext cx="72008" cy="72008"/>
          </a:xfrm>
          <a:prstGeom prst="ellipse">
            <a:avLst/>
          </a:prstGeom>
          <a:solidFill>
            <a:srgbClr val="606060"/>
          </a:solidFill>
          <a:ln>
            <a:solidFill>
              <a:srgbClr val="606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CA83792-1BDE-466F-A653-B7CE24D3C10B}"/>
              </a:ext>
            </a:extLst>
          </p:cNvPr>
          <p:cNvSpPr/>
          <p:nvPr/>
        </p:nvSpPr>
        <p:spPr>
          <a:xfrm>
            <a:off x="8072224" y="3156416"/>
            <a:ext cx="72008" cy="72008"/>
          </a:xfrm>
          <a:prstGeom prst="ellipse">
            <a:avLst/>
          </a:prstGeom>
          <a:solidFill>
            <a:srgbClr val="606060"/>
          </a:solidFill>
          <a:ln>
            <a:solidFill>
              <a:srgbClr val="606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933F05F-3915-45B2-AE8D-43B417E41091}"/>
              </a:ext>
            </a:extLst>
          </p:cNvPr>
          <p:cNvSpPr/>
          <p:nvPr/>
        </p:nvSpPr>
        <p:spPr>
          <a:xfrm>
            <a:off x="4579836" y="4915141"/>
            <a:ext cx="72008" cy="72008"/>
          </a:xfrm>
          <a:prstGeom prst="ellipse">
            <a:avLst/>
          </a:prstGeom>
          <a:solidFill>
            <a:srgbClr val="606060"/>
          </a:solidFill>
          <a:ln>
            <a:solidFill>
              <a:srgbClr val="606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4" name="TextBox 27">
            <a:extLst>
              <a:ext uri="{FF2B5EF4-FFF2-40B4-BE49-F238E27FC236}">
                <a16:creationId xmlns:a16="http://schemas.microsoft.com/office/drawing/2014/main" id="{7D6507D7-6D3A-4D59-BC63-B1095223ADFA}"/>
              </a:ext>
            </a:extLst>
          </p:cNvPr>
          <p:cNvSpPr txBox="1"/>
          <p:nvPr/>
        </p:nvSpPr>
        <p:spPr>
          <a:xfrm>
            <a:off x="2098488" y="2912512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1600" b="1" dirty="0"/>
              <a:t>네이버 웹툰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33">
            <a:extLst>
              <a:ext uri="{FF2B5EF4-FFF2-40B4-BE49-F238E27FC236}">
                <a16:creationId xmlns:a16="http://schemas.microsoft.com/office/drawing/2014/main" id="{950C5291-8AC5-460F-B71E-256786B75BAA}"/>
              </a:ext>
            </a:extLst>
          </p:cNvPr>
          <p:cNvSpPr txBox="1"/>
          <p:nvPr/>
        </p:nvSpPr>
        <p:spPr>
          <a:xfrm>
            <a:off x="2988963" y="4768128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/>
              <a:t>카카오페이지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26" name="TextBox 31">
            <a:extLst>
              <a:ext uri="{FF2B5EF4-FFF2-40B4-BE49-F238E27FC236}">
                <a16:creationId xmlns:a16="http://schemas.microsoft.com/office/drawing/2014/main" id="{84F00BFA-AE1C-4DC8-BB47-FB4DDAB2A939}"/>
              </a:ext>
            </a:extLst>
          </p:cNvPr>
          <p:cNvSpPr txBox="1"/>
          <p:nvPr/>
        </p:nvSpPr>
        <p:spPr>
          <a:xfrm>
            <a:off x="6236020" y="5445909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1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7" name="TextBox 35">
            <a:extLst>
              <a:ext uri="{FF2B5EF4-FFF2-40B4-BE49-F238E27FC236}">
                <a16:creationId xmlns:a16="http://schemas.microsoft.com/office/drawing/2014/main" id="{13ED1D33-650A-4AD8-B2DF-99B34246C6A8}"/>
              </a:ext>
            </a:extLst>
          </p:cNvPr>
          <p:cNvSpPr txBox="1"/>
          <p:nvPr/>
        </p:nvSpPr>
        <p:spPr>
          <a:xfrm>
            <a:off x="5011884" y="568149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8" name="TextBox 36">
            <a:extLst>
              <a:ext uri="{FF2B5EF4-FFF2-40B4-BE49-F238E27FC236}">
                <a16:creationId xmlns:a16="http://schemas.microsoft.com/office/drawing/2014/main" id="{1758AD7E-FA0F-4364-A9A0-BDDF0A5A3DAD}"/>
              </a:ext>
            </a:extLst>
          </p:cNvPr>
          <p:cNvSpPr txBox="1"/>
          <p:nvPr/>
        </p:nvSpPr>
        <p:spPr>
          <a:xfrm>
            <a:off x="7388148" y="5681494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rPr>
              <a:t>3</a:t>
            </a:r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B8DBC32-B0D6-437F-9F96-3C8E951E7DB2}"/>
              </a:ext>
            </a:extLst>
          </p:cNvPr>
          <p:cNvGrpSpPr/>
          <p:nvPr/>
        </p:nvGrpSpPr>
        <p:grpSpPr>
          <a:xfrm>
            <a:off x="6445917" y="3354493"/>
            <a:ext cx="2238375" cy="2369842"/>
            <a:chOff x="-2124744" y="840991"/>
            <a:chExt cx="2238375" cy="2369842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70E9D08-1AF8-4D37-813C-DC820124E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799"/>
            <a:stretch/>
          </p:blipFill>
          <p:spPr>
            <a:xfrm>
              <a:off x="-2124744" y="840991"/>
              <a:ext cx="2238375" cy="236984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E6A1BC2-4300-431C-AAD8-3F4F6D73CD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83"/>
            <a:stretch/>
          </p:blipFill>
          <p:spPr>
            <a:xfrm>
              <a:off x="-1478489" y="1484784"/>
              <a:ext cx="945864" cy="963050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82257C0-ECF6-4703-96D9-FFDE2918C164}"/>
              </a:ext>
            </a:extLst>
          </p:cNvPr>
          <p:cNvGrpSpPr/>
          <p:nvPr/>
        </p:nvGrpSpPr>
        <p:grpSpPr>
          <a:xfrm>
            <a:off x="4072716" y="3388354"/>
            <a:ext cx="2238375" cy="2350814"/>
            <a:chOff x="-2234952" y="1792561"/>
            <a:chExt cx="2238375" cy="2350814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AAE5D61-96EE-44E6-B708-EC1014C0D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8299"/>
            <a:stretch/>
          </p:blipFill>
          <p:spPr>
            <a:xfrm>
              <a:off x="-2234952" y="1792561"/>
              <a:ext cx="2238375" cy="2350814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232AD230-8892-4F00-B074-51D5E1BC16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83"/>
            <a:stretch/>
          </p:blipFill>
          <p:spPr>
            <a:xfrm>
              <a:off x="-1588697" y="2479689"/>
              <a:ext cx="945864" cy="96305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4510F0E-41E7-43BC-BC84-C1420961D366}"/>
              </a:ext>
            </a:extLst>
          </p:cNvPr>
          <p:cNvGrpSpPr/>
          <p:nvPr/>
        </p:nvGrpSpPr>
        <p:grpSpPr>
          <a:xfrm>
            <a:off x="5757090" y="2423585"/>
            <a:ext cx="1703066" cy="2973081"/>
            <a:chOff x="-731466" y="3189476"/>
            <a:chExt cx="1703066" cy="2973081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4FA435E0-B936-4B06-962D-5B43F9D6E4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b="38463"/>
            <a:stretch/>
          </p:blipFill>
          <p:spPr>
            <a:xfrm>
              <a:off x="-731466" y="3189476"/>
              <a:ext cx="1703066" cy="2973081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9C3749B-E4F9-4A5B-845A-5A7C33DB3E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183"/>
            <a:stretch/>
          </p:blipFill>
          <p:spPr>
            <a:xfrm>
              <a:off x="-578903" y="4257092"/>
              <a:ext cx="945864" cy="963050"/>
            </a:xfrm>
            <a:prstGeom prst="rect">
              <a:avLst/>
            </a:prstGeom>
          </p:spPr>
        </p:pic>
      </p:grpSp>
      <p:sp>
        <p:nvSpPr>
          <p:cNvPr id="38" name="TextBox 4">
            <a:extLst>
              <a:ext uri="{FF2B5EF4-FFF2-40B4-BE49-F238E27FC236}">
                <a16:creationId xmlns:a16="http://schemas.microsoft.com/office/drawing/2014/main" id="{517F3ADF-AF48-439B-96B2-7818EC307EE6}"/>
              </a:ext>
            </a:extLst>
          </p:cNvPr>
          <p:cNvSpPr txBox="1"/>
          <p:nvPr/>
        </p:nvSpPr>
        <p:spPr>
          <a:xfrm>
            <a:off x="7723309" y="3021630"/>
            <a:ext cx="246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dirty="0" err="1"/>
              <a:t>레진코믹스</a:t>
            </a:r>
            <a:endParaRPr lang="ko-KR" altLang="en-US" sz="1600" b="1" dirty="0"/>
          </a:p>
        </p:txBody>
      </p:sp>
      <p:pic>
        <p:nvPicPr>
          <p:cNvPr id="39" name="그림 38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628B9BFF-6938-4F79-9EC8-5337BACFB0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89" y="2751989"/>
            <a:ext cx="546399" cy="546399"/>
          </a:xfrm>
          <a:prstGeom prst="rect">
            <a:avLst/>
          </a:prstGeom>
        </p:spPr>
      </p:pic>
      <p:pic>
        <p:nvPicPr>
          <p:cNvPr id="40" name="그림 39" descr="그리기, 꽃이(가) 표시된 사진&#10;&#10;자동 생성된 설명">
            <a:extLst>
              <a:ext uri="{FF2B5EF4-FFF2-40B4-BE49-F238E27FC236}">
                <a16:creationId xmlns:a16="http://schemas.microsoft.com/office/drawing/2014/main" id="{51C1BB3B-F9FE-458C-8151-E40F6FD023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707" y="4609529"/>
            <a:ext cx="495747" cy="618331"/>
          </a:xfrm>
          <a:prstGeom prst="rect">
            <a:avLst/>
          </a:prstGeom>
        </p:spPr>
      </p:pic>
      <p:pic>
        <p:nvPicPr>
          <p:cNvPr id="41" name="그림 40" descr="그리기, 시계, 표지판이(가) 표시된 사진&#10;&#10;자동 생성된 설명">
            <a:extLst>
              <a:ext uri="{FF2B5EF4-FFF2-40B4-BE49-F238E27FC236}">
                <a16:creationId xmlns:a16="http://schemas.microsoft.com/office/drawing/2014/main" id="{5B424211-3FAA-4DB1-90E3-D456733F4F5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585" y="2859819"/>
            <a:ext cx="600654" cy="5586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AAC03A-B553-4818-9918-7E8E3C048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393" y="688135"/>
            <a:ext cx="633710" cy="75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83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</a:t>
            </a:r>
            <a:r>
              <a:rPr kumimoji="0" lang="en-US" altLang="ko-KR" sz="2800" b="1" i="0" u="none" strike="noStrike" kern="0" cap="none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ko-KR" altLang="en-US" sz="2800" b="1" i="0" u="none" strike="noStrike" kern="0" cap="none" spc="0" normalizeH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플랫폼 현황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12" y="1444048"/>
            <a:ext cx="8998476" cy="4608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DDDF1F-2E46-48BB-B9A4-A6BF8879C9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723" y="779581"/>
            <a:ext cx="576792" cy="78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32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플랫폼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PV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763" y="1440926"/>
            <a:ext cx="8626588" cy="4395597"/>
          </a:xfrm>
          <a:prstGeom prst="rect">
            <a:avLst/>
          </a:prstGeom>
        </p:spPr>
      </p:pic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02ECD230-CB52-48A7-8C2D-BB9FECF83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269977"/>
              </p:ext>
            </p:extLst>
          </p:nvPr>
        </p:nvGraphicFramePr>
        <p:xfrm>
          <a:off x="1891763" y="1489778"/>
          <a:ext cx="8583832" cy="4346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1916">
                  <a:extLst>
                    <a:ext uri="{9D8B030D-6E8A-4147-A177-3AD203B41FA5}">
                      <a16:colId xmlns:a16="http://schemas.microsoft.com/office/drawing/2014/main" val="2328944755"/>
                    </a:ext>
                  </a:extLst>
                </a:gridCol>
                <a:gridCol w="4291916">
                  <a:extLst>
                    <a:ext uri="{9D8B030D-6E8A-4147-A177-3AD203B41FA5}">
                      <a16:colId xmlns:a16="http://schemas.microsoft.com/office/drawing/2014/main" val="1192908750"/>
                    </a:ext>
                  </a:extLst>
                </a:gridCol>
              </a:tblGrid>
              <a:tr h="4293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플렛폼</a:t>
                      </a:r>
                      <a:r>
                        <a:rPr lang="ko-KR" altLang="en-US" dirty="0"/>
                        <a:t>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페이지 뷰 비율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90632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네이버 웹툰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67.7%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254650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카카오페이지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095817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다음웹툰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4.9%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06266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레진코믹스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6.8%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17066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탑툰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3386479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투믹스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528650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봄툰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561951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저스툰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0.4%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973076"/>
                  </a:ext>
                </a:extLst>
              </a:tr>
              <a:tr h="4352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94.9%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2409782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1E13142E-BC71-4BE9-A0FB-8B280FF74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723" y="727609"/>
            <a:ext cx="580527" cy="7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79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endParaRPr lang="en-US" altLang="ko-KR" sz="2000" b="1" kern="0" dirty="0">
              <a:solidFill>
                <a:srgbClr val="4472C4">
                  <a:lumMod val="7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5165" y="348742"/>
            <a:ext cx="546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콘텐츠의 다양성 분석을 통한 </a:t>
            </a:r>
            <a:r>
              <a:rPr lang="ko-KR" altLang="en-US" b="1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OSMU활용의</a:t>
            </a:r>
            <a:r>
              <a:rPr lang="ko-KR" altLang="en-US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이유 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16678" y="3066250"/>
            <a:ext cx="3984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</a:t>
            </a: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FC409120-64D0-4410-896D-4B85CFB79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835" y="854725"/>
            <a:ext cx="1005473" cy="13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36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소개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 descr="사람, 실내, 남자, 서있는이(가) 표시된 사진&#10;&#10;자동 생성된 설명">
            <a:extLst>
              <a:ext uri="{FF2B5EF4-FFF2-40B4-BE49-F238E27FC236}">
                <a16:creationId xmlns:a16="http://schemas.microsoft.com/office/drawing/2014/main" id="{5B9829AF-75D7-43E1-9551-78CE819058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94" y="1756017"/>
            <a:ext cx="3329854" cy="38958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30C915-E5C9-4848-B14E-C91C42AD779B}"/>
              </a:ext>
            </a:extLst>
          </p:cNvPr>
          <p:cNvSpPr txBox="1"/>
          <p:nvPr/>
        </p:nvSpPr>
        <p:spPr>
          <a:xfrm>
            <a:off x="1020975" y="5903170"/>
            <a:ext cx="294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네이버 웹툰 </a:t>
            </a:r>
            <a:r>
              <a:rPr lang="en-US" altLang="ko-KR" dirty="0"/>
              <a:t>CEO </a:t>
            </a:r>
            <a:r>
              <a:rPr lang="ko-KR" altLang="en-US" dirty="0" err="1"/>
              <a:t>김준구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74BA2-2ECE-42FA-9582-DF5B551F6563}"/>
              </a:ext>
            </a:extLst>
          </p:cNvPr>
          <p:cNvSpPr txBox="1"/>
          <p:nvPr/>
        </p:nvSpPr>
        <p:spPr>
          <a:xfrm>
            <a:off x="4501009" y="1442370"/>
            <a:ext cx="73099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</a:t>
            </a:r>
          </a:p>
          <a:p>
            <a:endParaRPr lang="en-US" altLang="ko-KR" dirty="0"/>
          </a:p>
          <a:p>
            <a:r>
              <a:rPr lang="ko-KR" altLang="en-US" dirty="0">
                <a:highlight>
                  <a:srgbClr val="F3C6B3"/>
                </a:highlight>
              </a:rPr>
              <a:t>                                                   </a:t>
            </a:r>
            <a:endParaRPr lang="en-US" altLang="ko-KR" dirty="0">
              <a:highlight>
                <a:srgbClr val="F3C6B3"/>
              </a:highlight>
            </a:endParaRPr>
          </a:p>
          <a:p>
            <a:r>
              <a:rPr lang="ko-KR" altLang="en-US" dirty="0"/>
              <a:t>설립일              </a:t>
            </a:r>
            <a:r>
              <a:rPr lang="en-US" altLang="ko-KR" dirty="0"/>
              <a:t>2005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</a:t>
            </a:r>
            <a:r>
              <a:rPr lang="en-US" altLang="ko-KR" dirty="0"/>
              <a:t>8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en-US" altLang="ko-KR" dirty="0"/>
              <a:t>CEO                 </a:t>
            </a:r>
            <a:r>
              <a:rPr lang="ko-KR" altLang="en-US" dirty="0" err="1"/>
              <a:t>김준구</a:t>
            </a:r>
            <a:endParaRPr lang="en-US" altLang="ko-KR" dirty="0"/>
          </a:p>
          <a:p>
            <a:r>
              <a:rPr lang="ko-KR" altLang="en-US" dirty="0"/>
              <a:t>직원 수</a:t>
            </a:r>
            <a:r>
              <a:rPr lang="en-US" altLang="ko-KR" dirty="0"/>
              <a:t>	           249</a:t>
            </a:r>
            <a:r>
              <a:rPr lang="ko-KR" altLang="en-US" dirty="0"/>
              <a:t>명</a:t>
            </a:r>
            <a:r>
              <a:rPr lang="en-US" altLang="ko-KR" dirty="0"/>
              <a:t>(18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 기준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영업실적</a:t>
            </a:r>
            <a:r>
              <a:rPr lang="en-US" altLang="ko-KR" dirty="0"/>
              <a:t>	18</a:t>
            </a:r>
            <a:r>
              <a:rPr lang="ko-KR" altLang="en-US" dirty="0"/>
              <a:t>년 매출액 </a:t>
            </a:r>
            <a:r>
              <a:rPr lang="en-US" altLang="ko-KR" dirty="0"/>
              <a:t>722</a:t>
            </a:r>
            <a:r>
              <a:rPr lang="ko-KR" altLang="en-US" dirty="0"/>
              <a:t>억원</a:t>
            </a:r>
            <a:r>
              <a:rPr lang="en-US" altLang="ko-KR" dirty="0"/>
              <a:t>, </a:t>
            </a:r>
            <a:r>
              <a:rPr lang="ko-KR" altLang="en-US" dirty="0"/>
              <a:t>영업손실 </a:t>
            </a:r>
            <a:r>
              <a:rPr lang="en-US" altLang="ko-KR" dirty="0"/>
              <a:t>541</a:t>
            </a:r>
            <a:r>
              <a:rPr lang="ko-KR" altLang="en-US" dirty="0"/>
              <a:t>억원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highlight>
                <a:srgbClr val="F3C6B3"/>
              </a:highlight>
            </a:endParaRPr>
          </a:p>
          <a:p>
            <a:r>
              <a:rPr lang="en-US" altLang="ko-KR" dirty="0"/>
              <a:t>2004</a:t>
            </a:r>
            <a:r>
              <a:rPr lang="ko-KR" altLang="en-US" dirty="0"/>
              <a:t>년</a:t>
            </a:r>
            <a:r>
              <a:rPr lang="en-US" altLang="ko-KR" dirty="0"/>
              <a:t>		</a:t>
            </a:r>
            <a:r>
              <a:rPr lang="ko-KR" altLang="en-US" dirty="0"/>
              <a:t>포털 사이트 네이버에서 만화라는 명칭으로 서비스</a:t>
            </a:r>
            <a:endParaRPr lang="en-US" altLang="ko-KR" dirty="0"/>
          </a:p>
          <a:p>
            <a:r>
              <a:rPr lang="en-US" altLang="ko-KR" dirty="0"/>
              <a:t>2015</a:t>
            </a:r>
            <a:r>
              <a:rPr lang="ko-KR" altLang="en-US" dirty="0"/>
              <a:t>년</a:t>
            </a:r>
            <a:r>
              <a:rPr lang="en-US" altLang="ko-KR" dirty="0"/>
              <a:t>		</a:t>
            </a:r>
            <a:r>
              <a:rPr lang="ko-KR" altLang="en-US" dirty="0"/>
              <a:t>사내독립기업으로 설립</a:t>
            </a:r>
            <a:endParaRPr lang="en-US" altLang="ko-KR" dirty="0"/>
          </a:p>
          <a:p>
            <a:r>
              <a:rPr lang="en-US" altLang="ko-KR" dirty="0"/>
              <a:t>2017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</a:t>
            </a:r>
            <a:r>
              <a:rPr lang="en-US" altLang="ko-KR" dirty="0"/>
              <a:t>	</a:t>
            </a:r>
            <a:r>
              <a:rPr lang="ko-KR" altLang="en-US" dirty="0"/>
              <a:t>네이버의 </a:t>
            </a:r>
            <a:r>
              <a:rPr lang="ko-KR" altLang="en-US" dirty="0" err="1"/>
              <a:t>웹툰사업부문</a:t>
            </a:r>
            <a:r>
              <a:rPr lang="ko-KR" altLang="en-US" dirty="0"/>
              <a:t> 물적분할</a:t>
            </a:r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12</a:t>
            </a:r>
            <a:r>
              <a:rPr lang="ko-KR" altLang="en-US" dirty="0"/>
              <a:t>월</a:t>
            </a:r>
            <a:r>
              <a:rPr lang="en-US" altLang="ko-KR" dirty="0"/>
              <a:t>	</a:t>
            </a:r>
            <a:r>
              <a:rPr lang="ko-KR" altLang="en-US" dirty="0" err="1"/>
              <a:t>플레이스트</a:t>
            </a:r>
            <a:r>
              <a:rPr lang="en-US" altLang="ko-KR" dirty="0"/>
              <a:t>(</a:t>
            </a:r>
            <a:r>
              <a:rPr lang="ko-KR" altLang="en-US" dirty="0"/>
              <a:t>지분율 </a:t>
            </a:r>
            <a:r>
              <a:rPr lang="en-US" altLang="ko-KR" dirty="0"/>
              <a:t>50%)</a:t>
            </a:r>
            <a:r>
              <a:rPr lang="ko-KR" altLang="en-US" dirty="0"/>
              <a:t>에 </a:t>
            </a:r>
            <a:r>
              <a:rPr lang="en-US" altLang="ko-KR" dirty="0"/>
              <a:t>15</a:t>
            </a:r>
            <a:r>
              <a:rPr lang="ko-KR" altLang="en-US" dirty="0"/>
              <a:t>억원 유상증자 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	</a:t>
            </a:r>
            <a:r>
              <a:rPr lang="ko-KR" altLang="en-US" dirty="0"/>
              <a:t>스튜디오엔 유상증자에 </a:t>
            </a:r>
            <a:r>
              <a:rPr lang="en-US" altLang="ko-KR" dirty="0"/>
              <a:t>30</a:t>
            </a:r>
            <a:r>
              <a:rPr lang="ko-KR" altLang="en-US" dirty="0"/>
              <a:t>억원 투자</a:t>
            </a:r>
            <a:endParaRPr lang="en-US" altLang="ko-KR" dirty="0"/>
          </a:p>
          <a:p>
            <a:r>
              <a:rPr lang="en-US" altLang="ko-KR" dirty="0"/>
              <a:t>2019</a:t>
            </a:r>
            <a:r>
              <a:rPr lang="ko-KR" altLang="en-US" dirty="0"/>
              <a:t>년 </a:t>
            </a:r>
            <a:r>
              <a:rPr lang="en-US" altLang="ko-KR" dirty="0"/>
              <a:t>2</a:t>
            </a:r>
            <a:r>
              <a:rPr lang="ko-KR" altLang="en-US" dirty="0"/>
              <a:t>월</a:t>
            </a:r>
            <a:r>
              <a:rPr lang="en-US" altLang="ko-KR" dirty="0"/>
              <a:t>	</a:t>
            </a:r>
            <a:r>
              <a:rPr lang="ko-KR" altLang="en-US" dirty="0"/>
              <a:t>네이버 종속기업 엔스토어와 합병 결의</a:t>
            </a:r>
            <a:r>
              <a:rPr lang="en-US" altLang="ko-KR" dirty="0"/>
              <a:t>		 </a:t>
            </a:r>
            <a:r>
              <a:rPr lang="ko-KR" altLang="en-US" dirty="0"/>
              <a:t>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BC1DB7-EA3C-4A50-8AA8-645412FACE0E}"/>
              </a:ext>
            </a:extLst>
          </p:cNvPr>
          <p:cNvSpPr txBox="1"/>
          <p:nvPr/>
        </p:nvSpPr>
        <p:spPr>
          <a:xfrm>
            <a:off x="4609890" y="1825053"/>
            <a:ext cx="7060141" cy="369332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ko-KR" altLang="en-US" dirty="0"/>
              <a:t>구분</a:t>
            </a:r>
            <a:r>
              <a:rPr lang="en-US" altLang="ko-KR" dirty="0"/>
              <a:t>	          </a:t>
            </a:r>
            <a:r>
              <a:rPr lang="ko-KR" altLang="en-US" dirty="0"/>
              <a:t>내용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F46C4B-14CD-4249-BEB9-466ECEC86C4A}"/>
              </a:ext>
            </a:extLst>
          </p:cNvPr>
          <p:cNvSpPr txBox="1"/>
          <p:nvPr/>
        </p:nvSpPr>
        <p:spPr>
          <a:xfrm>
            <a:off x="4609889" y="3519296"/>
            <a:ext cx="7060141" cy="369332"/>
          </a:xfrm>
          <a:prstGeom prst="rect">
            <a:avLst/>
          </a:prstGeom>
          <a:solidFill>
            <a:srgbClr val="9DC3E6"/>
          </a:solidFill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주요연혁</a:t>
            </a:r>
            <a:endParaRPr lang="ko-KR" altLang="en-US" dirty="0"/>
          </a:p>
        </p:txBody>
      </p:sp>
      <p:pic>
        <p:nvPicPr>
          <p:cNvPr id="3" name="그림 2" descr="그리기, 게임이(가) 표시된 사진&#10;&#10;자동 생성된 설명">
            <a:extLst>
              <a:ext uri="{FF2B5EF4-FFF2-40B4-BE49-F238E27FC236}">
                <a16:creationId xmlns:a16="http://schemas.microsoft.com/office/drawing/2014/main" id="{819714D9-43E7-434F-BDEC-5CA01C0D4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867" y="586802"/>
            <a:ext cx="919163" cy="12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87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서론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 descr="개체, 시계이(가) 표시된 사진&#10;&#10;자동 생성된 설명">
            <a:extLst>
              <a:ext uri="{FF2B5EF4-FFF2-40B4-BE49-F238E27FC236}">
                <a16:creationId xmlns:a16="http://schemas.microsoft.com/office/drawing/2014/main" id="{DF66D26E-376F-4F0A-997F-420887FD1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0230802" cy="7272519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E290C215-5D42-4B48-BD4F-0B4163170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728" y="686448"/>
            <a:ext cx="967846" cy="125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5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시작 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D8F0A4-CEBF-46FB-8A61-70144170F72E}"/>
              </a:ext>
            </a:extLst>
          </p:cNvPr>
          <p:cNvSpPr/>
          <p:nvPr/>
        </p:nvSpPr>
        <p:spPr>
          <a:xfrm>
            <a:off x="1393537" y="5049302"/>
            <a:ext cx="9942239" cy="95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네이버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웹툰이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처음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세상에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나온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것은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2004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6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월이다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이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때는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아직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완성된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서비스라기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보다는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프로토타입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수준이었다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본격적으로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웹툰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서비스를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펼친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건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2005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년이다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 2005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년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12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월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8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일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바나나걸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12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일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골방환상곡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등이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연재되기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시작했다</a:t>
            </a:r>
            <a:r>
              <a:rPr lang="en-US" altLang="ko-KR" sz="1800" kern="100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 descr="텍스트, 그리기이(가) 표시된 사진&#10;&#10;자동 생성된 설명">
            <a:extLst>
              <a:ext uri="{FF2B5EF4-FFF2-40B4-BE49-F238E27FC236}">
                <a16:creationId xmlns:a16="http://schemas.microsoft.com/office/drawing/2014/main" id="{5CE72F56-5990-49CD-B56D-7F68B3245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65" y="1078193"/>
            <a:ext cx="2084885" cy="3324095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0B9F6239-2757-4777-8C8A-021549AC5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03" y="1966985"/>
            <a:ext cx="3085047" cy="22860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5D93C5-67F2-42DF-A42D-011B5FD39335}"/>
              </a:ext>
            </a:extLst>
          </p:cNvPr>
          <p:cNvSpPr txBox="1"/>
          <p:nvPr/>
        </p:nvSpPr>
        <p:spPr>
          <a:xfrm>
            <a:off x="3408996" y="4572049"/>
            <a:ext cx="2403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바나나걸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3D0461-F2DF-4A62-9CE4-2DB154762EB2}"/>
              </a:ext>
            </a:extLst>
          </p:cNvPr>
          <p:cNvSpPr txBox="1"/>
          <p:nvPr/>
        </p:nvSpPr>
        <p:spPr>
          <a:xfrm>
            <a:off x="9715573" y="3168904"/>
            <a:ext cx="3240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 err="1"/>
              <a:t>골방환상곡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4" name="그림 3" descr="그리기, 가방이(가) 표시된 사진&#10;&#10;자동 생성된 설명">
            <a:extLst>
              <a:ext uri="{FF2B5EF4-FFF2-40B4-BE49-F238E27FC236}">
                <a16:creationId xmlns:a16="http://schemas.microsoft.com/office/drawing/2014/main" id="{11C76D26-4C33-4A8C-9F5F-ACA9EB87B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5" y="616651"/>
            <a:ext cx="919163" cy="119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14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지배구조 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837E3AD0-7284-41A5-96CD-27985B806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93" y="2088791"/>
            <a:ext cx="10161952" cy="3422511"/>
          </a:xfrm>
          <a:prstGeom prst="rect">
            <a:avLst/>
          </a:prstGeom>
        </p:spPr>
      </p:pic>
      <p:pic>
        <p:nvPicPr>
          <p:cNvPr id="4" name="그림 3" descr="가방이(가) 표시된 사진&#10;&#10;자동 생성된 설명">
            <a:extLst>
              <a:ext uri="{FF2B5EF4-FFF2-40B4-BE49-F238E27FC236}">
                <a16:creationId xmlns:a16="http://schemas.microsoft.com/office/drawing/2014/main" id="{56DD1551-59CB-414C-8583-5B01D1E18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074" y="743853"/>
            <a:ext cx="919163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67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연재 후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35C8831-C09D-4DC0-9633-166CEA465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482" y="1163351"/>
            <a:ext cx="5423535" cy="5202563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DF91B547-0DA3-4133-A981-CC9DC205A3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93" y="686448"/>
            <a:ext cx="9239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652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이용자 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BF4536-4F00-4B15-AA84-0FF07E3543F2}"/>
              </a:ext>
            </a:extLst>
          </p:cNvPr>
          <p:cNvPicPr/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65" y="1266968"/>
            <a:ext cx="8898718" cy="4873989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A555500C-3AAD-4B40-96A7-4A53EDEE5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729" y="671655"/>
            <a:ext cx="9239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9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525905" y="127000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이용자 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B41F0B-1A30-436D-855C-E1E4C22FDF7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707" y="1450790"/>
            <a:ext cx="8063086" cy="4395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D18F115C-313E-4245-8386-99B6081AD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095" y="602022"/>
            <a:ext cx="100965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76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매출 현황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9A59379F-0ED9-46BA-B61B-411996999F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31" y="1395835"/>
            <a:ext cx="7118837" cy="4159518"/>
          </a:xfrm>
          <a:prstGeom prst="rect">
            <a:avLst/>
          </a:prstGeom>
        </p:spPr>
      </p:pic>
      <p:pic>
        <p:nvPicPr>
          <p:cNvPr id="4" name="그림 3" descr="정장이(가) 표시된 사진&#10;&#10;자동 생성된 설명">
            <a:extLst>
              <a:ext uri="{FF2B5EF4-FFF2-40B4-BE49-F238E27FC236}">
                <a16:creationId xmlns:a16="http://schemas.microsoft.com/office/drawing/2014/main" id="{7CE61450-93F8-4C32-920B-5E35972DE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1349" y="686448"/>
            <a:ext cx="1090613" cy="1157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45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51815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작가 </a:t>
            </a:r>
            <a:r>
              <a:rPr lang="ko-KR" altLang="en-US" sz="2800" b="1" kern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연수익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DC014D5-8B07-4BBB-BFB4-EF8A2A1445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92" y="1245896"/>
            <a:ext cx="5155858" cy="490365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AE9343-633A-46E7-A1D4-D6B93573CABD}"/>
              </a:ext>
            </a:extLst>
          </p:cNvPr>
          <p:cNvSpPr txBox="1"/>
          <p:nvPr/>
        </p:nvSpPr>
        <p:spPr>
          <a:xfrm>
            <a:off x="6788205" y="2908935"/>
            <a:ext cx="50227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000000"/>
                </a:solidFill>
                <a:effectLst/>
                <a:latin typeface="Apple SD Gothic Neo"/>
              </a:rPr>
              <a:t>300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Apple SD Gothic Neo"/>
              </a:rPr>
              <a:t>여명 </a:t>
            </a:r>
            <a:r>
              <a:rPr lang="ko-KR" altLang="en-US" dirty="0">
                <a:solidFill>
                  <a:srgbClr val="000000"/>
                </a:solidFill>
                <a:effectLst/>
                <a:latin typeface="Apple SD Gothic Neo"/>
              </a:rPr>
              <a:t>작가들의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Apple SD Gothic Neo"/>
              </a:rPr>
              <a:t>연평균 수익은 </a:t>
            </a:r>
            <a:r>
              <a:rPr lang="en-US" altLang="ko-KR" b="1" dirty="0">
                <a:solidFill>
                  <a:srgbClr val="000000"/>
                </a:solidFill>
                <a:latin typeface="Apple SD Gothic Neo"/>
              </a:rPr>
              <a:t>3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Apple SD Gothic Neo"/>
              </a:rPr>
              <a:t>억</a:t>
            </a:r>
            <a:r>
              <a:rPr lang="en-US" altLang="ko-KR" b="1" dirty="0">
                <a:solidFill>
                  <a:srgbClr val="000000"/>
                </a:solidFill>
                <a:latin typeface="Apple SD Gothic Neo"/>
              </a:rPr>
              <a:t>1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Apple SD Gothic Neo"/>
              </a:rPr>
              <a:t>,000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Apple SD Gothic Neo"/>
              </a:rPr>
              <a:t>만원</a:t>
            </a:r>
            <a:r>
              <a:rPr lang="ko-KR" altLang="en-US" dirty="0">
                <a:solidFill>
                  <a:srgbClr val="000000"/>
                </a:solidFill>
                <a:effectLst/>
                <a:latin typeface="Apple SD Gothic Neo"/>
              </a:rPr>
              <a:t>으로 평균 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Apple SD Gothic Neo"/>
              </a:rPr>
              <a:t>월급이 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Apple SD Gothic Neo"/>
              </a:rPr>
              <a:t>1,800</a:t>
            </a:r>
            <a:r>
              <a:rPr lang="ko-KR" altLang="en-US" b="1" dirty="0">
                <a:solidFill>
                  <a:srgbClr val="000000"/>
                </a:solidFill>
                <a:effectLst/>
                <a:latin typeface="Apple SD Gothic Neo"/>
              </a:rPr>
              <a:t>만원</a:t>
            </a:r>
            <a:r>
              <a:rPr lang="ko-KR" altLang="en-US" dirty="0">
                <a:solidFill>
                  <a:srgbClr val="000000"/>
                </a:solidFill>
                <a:effectLst/>
                <a:latin typeface="Apple SD Gothic Neo"/>
              </a:rPr>
              <a:t> 수준이다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Apple SD Gothic Neo"/>
              </a:rPr>
              <a:t>.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Apple SD Gothic Neo"/>
              </a:rPr>
              <a:t>정식 작가로 데뷔한 지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Apple SD Gothic Neo"/>
              </a:rPr>
              <a:t>1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Apple SD Gothic Neo"/>
              </a:rPr>
              <a:t>년 미만인 신인 작가들의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pple SD Gothic Neo"/>
              </a:rPr>
              <a:t>초봉은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 SD Gothic Neo"/>
              </a:rPr>
              <a:t>9,900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pple SD Gothic Neo"/>
              </a:rPr>
              <a:t>만원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Apple SD Gothic Neo"/>
              </a:rPr>
              <a:t>에 달했다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Apple SD Gothic Neo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06B9EA-6F93-47BF-9DE6-C25948BF1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56" y="686448"/>
            <a:ext cx="539244" cy="5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1006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웹툰 작가 선호도 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E9343-633A-46E7-A1D4-D6B93573CABD}"/>
              </a:ext>
            </a:extLst>
          </p:cNvPr>
          <p:cNvSpPr txBox="1"/>
          <p:nvPr/>
        </p:nvSpPr>
        <p:spPr>
          <a:xfrm>
            <a:off x="5137161" y="4711729"/>
            <a:ext cx="63398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웹툰 </a:t>
            </a:r>
            <a:r>
              <a:rPr lang="ko-KR" altLang="en-US" dirty="0" err="1"/>
              <a:t>작가들에대한</a:t>
            </a:r>
            <a:r>
              <a:rPr lang="ko-KR" altLang="en-US" dirty="0"/>
              <a:t> 시각이 달라지고 연봉 또한 높아진 만큼 최근 희망직업에 대한 순위가</a:t>
            </a:r>
            <a:r>
              <a:rPr lang="en-US" altLang="ko-KR" dirty="0"/>
              <a:t> </a:t>
            </a:r>
            <a:r>
              <a:rPr lang="ko-KR" altLang="en-US" dirty="0"/>
              <a:t>높아졌으며 </a:t>
            </a:r>
            <a:r>
              <a:rPr lang="en-US" altLang="ko-KR" b="1" dirty="0"/>
              <a:t>‘</a:t>
            </a:r>
            <a:r>
              <a:rPr lang="ko-KR" altLang="en-US" b="1" dirty="0"/>
              <a:t>웹툰 최강자전</a:t>
            </a:r>
            <a:r>
              <a:rPr lang="en-US" altLang="ko-KR" b="1" dirty="0"/>
              <a:t>‘, ‘</a:t>
            </a:r>
            <a:r>
              <a:rPr lang="ko-KR" altLang="en-US" b="1" dirty="0"/>
              <a:t>네이버 베스트도전</a:t>
            </a:r>
            <a:r>
              <a:rPr lang="en-US" altLang="ko-KR" b="1" dirty="0"/>
              <a:t>’</a:t>
            </a:r>
            <a:r>
              <a:rPr lang="en-US" altLang="ko-KR" dirty="0"/>
              <a:t> </a:t>
            </a:r>
            <a:r>
              <a:rPr lang="ko-KR" altLang="en-US" dirty="0"/>
              <a:t>등의 다양한 플랫폼이 활성화되고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5C6F1109-FC37-4BD6-AD55-4CD345A33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90" y="1073463"/>
            <a:ext cx="4339237" cy="5260998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5FD495F3-E761-4709-A101-AEDBC5A9D948}"/>
              </a:ext>
            </a:extLst>
          </p:cNvPr>
          <p:cNvSpPr/>
          <p:nvPr/>
        </p:nvSpPr>
        <p:spPr>
          <a:xfrm>
            <a:off x="527388" y="5311894"/>
            <a:ext cx="514251" cy="203123"/>
          </a:xfrm>
          <a:prstGeom prst="rightArrow">
            <a:avLst>
              <a:gd name="adj1" fmla="val 5571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5E754D-7705-4F4A-9F4E-4F51676A66AE}"/>
              </a:ext>
            </a:extLst>
          </p:cNvPr>
          <p:cNvSpPr/>
          <p:nvPr/>
        </p:nvSpPr>
        <p:spPr>
          <a:xfrm>
            <a:off x="1550239" y="5454460"/>
            <a:ext cx="2791645" cy="605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시계이(가) 표시된 사진&#10;&#10;자동 생성된 설명">
            <a:extLst>
              <a:ext uri="{FF2B5EF4-FFF2-40B4-BE49-F238E27FC236}">
                <a16:creationId xmlns:a16="http://schemas.microsoft.com/office/drawing/2014/main" id="{97433E15-A03E-470E-ADF4-C2F90C09D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99" y="1464678"/>
            <a:ext cx="3250053" cy="2940555"/>
          </a:xfrm>
          <a:prstGeom prst="rect">
            <a:avLst/>
          </a:prstGeom>
        </p:spPr>
      </p:pic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A5D698D0-8707-4A87-98EC-9C117E6FC6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752" y="1464678"/>
            <a:ext cx="2548683" cy="29405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FCCA30-6F6A-4759-93C0-F9ED1B350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02" y="697933"/>
            <a:ext cx="669423" cy="7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4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성장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20000000000000000000"/>
              <a:ea typeface="맑은 고딕" panose="020B0503020000020004" pitchFamily="50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7A0E8E-EAD8-45A1-970D-E66D4C7758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92" y="1915300"/>
            <a:ext cx="6431550" cy="439892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04B026-17E1-4DED-AD73-9B18B4A42BF2}"/>
              </a:ext>
            </a:extLst>
          </p:cNvPr>
          <p:cNvSpPr txBox="1"/>
          <p:nvPr/>
        </p:nvSpPr>
        <p:spPr>
          <a:xfrm>
            <a:off x="8297461" y="2789366"/>
            <a:ext cx="252784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ea typeface="맑은 고딕" panose="020B0503020000020004" pitchFamily="50" charset="-127"/>
                <a:cs typeface="Times New Roman" panose="02020603050405020304" pitchFamily="18" charset="0"/>
              </a:rPr>
              <a:t>네이버웹툰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월 거래액은 지난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8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월</a:t>
            </a:r>
            <a:endParaRPr lang="en-US" altLang="ko-KR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800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억원을 넘어서며 지난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dirty="0">
                <a:ea typeface="맑은 고딕" panose="020B0503020000020004" pitchFamily="50" charset="-127"/>
                <a:cs typeface="Times New Roman" panose="02020603050405020304" pitchFamily="18" charset="0"/>
              </a:rPr>
              <a:t>700</a:t>
            </a:r>
            <a:r>
              <a:rPr lang="ko-KR" altLang="en-US" dirty="0">
                <a:ea typeface="맑은 고딕" panose="020B0503020000020004" pitchFamily="50" charset="-127"/>
                <a:cs typeface="Times New Roman" panose="02020603050405020304" pitchFamily="18" charset="0"/>
              </a:rPr>
              <a:t>억원을 돌파한 지 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개월 만에 </a:t>
            </a:r>
            <a:endParaRPr lang="en-US" altLang="ko-KR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100</a:t>
            </a:r>
            <a:r>
              <a:rPr lang="ko-KR" altLang="en-US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억원이 증가했다</a:t>
            </a:r>
            <a:r>
              <a:rPr lang="en-US" altLang="ko-KR" b="1" dirty="0"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b="1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92A01E-8452-4EBE-90E3-16C13F142C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5" y="725591"/>
            <a:ext cx="863629" cy="94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85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글로벌 성장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1DC980-62FF-4C14-9B95-7758FE460C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965" y="1469033"/>
            <a:ext cx="4689930" cy="4469859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1EA506FE-EA18-4EF5-B517-04BBF077A0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395" y="1614977"/>
            <a:ext cx="3102650" cy="42714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CE43F65-9100-49A1-BCF2-4BC7B63FD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56" y="686448"/>
            <a:ext cx="581606" cy="5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3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선정동기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0B9432-2FC5-4CDF-8FF8-93688A183B30}"/>
              </a:ext>
            </a:extLst>
          </p:cNvPr>
          <p:cNvSpPr txBox="1"/>
          <p:nvPr/>
        </p:nvSpPr>
        <p:spPr>
          <a:xfrm>
            <a:off x="830354" y="1007870"/>
            <a:ext cx="9353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문체부 제목 돋음체" panose="020B0609000101010101" pitchFamily="49" charset="-127"/>
                <a:cs typeface="+mn-cs"/>
              </a:rPr>
              <a:t>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다양한 콘텐츠 속에서 웹툰에 호기심을 가지다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문체부 제목 돋음체" panose="020B0609000101010101" pitchFamily="49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02F50-2581-4F27-B797-FA00B7CAA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53" y="1667327"/>
            <a:ext cx="10177901" cy="45979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5CE2A06-DF8E-45EB-BD20-71F7C2F56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620" y="568684"/>
            <a:ext cx="780809" cy="109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06095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콘텐츠의 다양성 분석을 통한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OSMU활용의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이유 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E687D-8EA5-4B07-AFA6-5970A29E7A3D}"/>
              </a:ext>
            </a:extLst>
          </p:cNvPr>
          <p:cNvSpPr txBox="1"/>
          <p:nvPr/>
        </p:nvSpPr>
        <p:spPr>
          <a:xfrm>
            <a:off x="4204652" y="3075057"/>
            <a:ext cx="4757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경쟁사 비교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32FAB7F-1C1D-40D0-8906-18C625C42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77" y="964769"/>
            <a:ext cx="844577" cy="95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797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43FE6B-5795-49BA-AA92-90A41C71FE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792" y="1259751"/>
            <a:ext cx="7892415" cy="50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974F5BA2-AE47-4310-8183-45B4B9B0A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880" y="729479"/>
            <a:ext cx="925551" cy="81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1426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순이용자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이용시간 비교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4A081-9C41-48D8-AB3F-D19A64877E9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1409390"/>
            <a:ext cx="8343900" cy="458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45ED9E8-C7F5-423D-A57A-DE5815449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019" y="686448"/>
            <a:ext cx="657220" cy="72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92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인구통계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569B747-D92B-400A-A7ED-441FFCC7267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149" y="1243675"/>
            <a:ext cx="8405701" cy="46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B97C82F-7280-44E2-8D8F-968EBC610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56" y="686448"/>
            <a:ext cx="649846" cy="6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98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전략 차이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BFE2CCB-90F5-4602-BE38-455E864EA5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387" y="1026432"/>
            <a:ext cx="6977225" cy="504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B8A0C3-288C-4A15-905B-BBBA34779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56" y="714739"/>
            <a:ext cx="623386" cy="6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07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097281" y="237474"/>
            <a:ext cx="5849620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</a:t>
            </a:r>
            <a:r>
              <a:rPr lang="en-US" altLang="ko-KR" sz="24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 </a:t>
            </a:r>
            <a:r>
              <a:rPr lang="ko-KR" altLang="en-US" sz="24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 </a:t>
            </a:r>
            <a:r>
              <a:rPr lang="en-US" altLang="ko-KR" sz="24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4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단독 이용자 특성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3920B45B-A76D-461F-867E-E43D40C79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77" y="1444048"/>
            <a:ext cx="9035581" cy="2994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6DE3E1-98CC-4242-92C0-A5FCC89DC04B}"/>
              </a:ext>
            </a:extLst>
          </p:cNvPr>
          <p:cNvSpPr txBox="1"/>
          <p:nvPr/>
        </p:nvSpPr>
        <p:spPr>
          <a:xfrm>
            <a:off x="1589445" y="5013577"/>
            <a:ext cx="91722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네이버웹툰</a:t>
            </a:r>
            <a:r>
              <a:rPr lang="ko-KR" altLang="en-US" dirty="0"/>
              <a:t> 계열만을 이용하는 이용자 특성은</a:t>
            </a:r>
            <a:r>
              <a:rPr lang="en-US" altLang="ko-KR" dirty="0"/>
              <a:t> 10</a:t>
            </a:r>
            <a:r>
              <a:rPr lang="ko-KR" altLang="en-US" dirty="0"/>
              <a:t>대와 </a:t>
            </a:r>
            <a:r>
              <a:rPr lang="en-US" altLang="ko-KR" dirty="0"/>
              <a:t>20</a:t>
            </a:r>
            <a:r>
              <a:rPr lang="ko-KR" altLang="en-US" dirty="0"/>
              <a:t>대 그리고 남성이 비교적 높은 비중을 차지하지만 카카오페이지 계열만을 이용하는 이용자들은 </a:t>
            </a:r>
            <a:r>
              <a:rPr lang="en-US" altLang="ko-KR" dirty="0"/>
              <a:t>30</a:t>
            </a:r>
            <a:r>
              <a:rPr lang="ko-KR" altLang="en-US" dirty="0"/>
              <a:t>대와 </a:t>
            </a:r>
            <a:r>
              <a:rPr lang="en-US" altLang="ko-KR" dirty="0"/>
              <a:t>40</a:t>
            </a:r>
            <a:r>
              <a:rPr lang="ko-KR" altLang="en-US" dirty="0"/>
              <a:t>대의 비중이 높다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7DAA8E-4A24-442F-9BD2-E9E560538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290" y="686448"/>
            <a:ext cx="844577" cy="90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1002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VS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영향력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67F9378-31F3-45EE-840E-CABC30708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571" y="1135422"/>
            <a:ext cx="9098858" cy="50523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75C611F-EDFD-446C-AAD0-6B5FFBF75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5" y="745715"/>
            <a:ext cx="820766" cy="4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14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endParaRPr lang="en-US" altLang="ko-KR" sz="2000" b="1" kern="0" dirty="0">
              <a:solidFill>
                <a:srgbClr val="4472C4">
                  <a:lumMod val="7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5165" y="348742"/>
            <a:ext cx="546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콘텐츠의 다양성 분석을 통한 </a:t>
            </a:r>
            <a:r>
              <a:rPr lang="ko-KR" altLang="en-US" b="1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OSMU활용의</a:t>
            </a:r>
            <a:r>
              <a:rPr lang="ko-KR" altLang="en-US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이유 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03614" y="3117685"/>
            <a:ext cx="3984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웹툰 성공 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F359BD-BAD1-4474-81E5-DB6EB9D54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84" y="2827533"/>
            <a:ext cx="629199" cy="99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012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-21021" y="1205396"/>
            <a:ext cx="12234530" cy="97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229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840876" y="1926900"/>
            <a:ext cx="4428949" cy="4008275"/>
            <a:chOff x="2880657" y="1088595"/>
            <a:chExt cx="3321712" cy="3006206"/>
          </a:xfrm>
        </p:grpSpPr>
        <p:grpSp>
          <p:nvGrpSpPr>
            <p:cNvPr id="12" name="그룹 11"/>
            <p:cNvGrpSpPr/>
            <p:nvPr/>
          </p:nvGrpSpPr>
          <p:grpSpPr>
            <a:xfrm>
              <a:off x="2987824" y="1223040"/>
              <a:ext cx="1311796" cy="1023125"/>
              <a:chOff x="1184497" y="1004730"/>
              <a:chExt cx="746620" cy="58232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907325" y="1088595"/>
              <a:ext cx="1051852" cy="1292011"/>
              <a:chOff x="1168145" y="1004732"/>
              <a:chExt cx="598671" cy="73535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모서리가 둥근 직사각형 16"/>
              <p:cNvSpPr/>
              <p:nvPr/>
            </p:nvSpPr>
            <p:spPr>
              <a:xfrm rot="2700000">
                <a:off x="1168145" y="1157772"/>
                <a:ext cx="582319" cy="58231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4800028" y="2988784"/>
              <a:ext cx="1295174" cy="1023126"/>
              <a:chOff x="1029656" y="1004730"/>
              <a:chExt cx="737160" cy="582321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 rot="2700000">
                <a:off x="1029656" y="1004730"/>
                <a:ext cx="582319" cy="58231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3137655" y="2879157"/>
              <a:ext cx="1051389" cy="1215644"/>
              <a:chOff x="1168409" y="860367"/>
              <a:chExt cx="598407" cy="691894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 rot="2700000">
                <a:off x="1168409" y="860367"/>
                <a:ext cx="582319" cy="58231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 rot="2700000">
                <a:off x="1184497" y="96994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 rot="2700000">
              <a:off x="4017994" y="2137630"/>
              <a:ext cx="1023122" cy="1023122"/>
            </a:xfrm>
            <a:prstGeom prst="roundRect">
              <a:avLst/>
            </a:prstGeom>
            <a:solidFill>
              <a:srgbClr val="FF999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ko-KR" altLang="en-US" sz="24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880657" y="1272935"/>
              <a:ext cx="1237456" cy="900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US" altLang="ko-KR" sz="42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S</a:t>
              </a:r>
            </a:p>
            <a:p>
              <a:pPr algn="ctr" defTabSz="1219170"/>
              <a:r>
                <a:rPr lang="en-US" altLang="ko-KR" sz="13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Strength</a:t>
              </a:r>
            </a:p>
            <a:p>
              <a:pPr algn="ctr" defTabSz="1219170">
                <a:lnSpc>
                  <a:spcPct val="150000"/>
                </a:lnSpc>
              </a:pPr>
              <a:r>
                <a:rPr lang="ko-KR" altLang="en-US" sz="1067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강점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28888" y="1131720"/>
              <a:ext cx="1237456" cy="900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US" altLang="ko-KR" sz="42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W</a:t>
              </a:r>
            </a:p>
            <a:p>
              <a:pPr algn="ctr" defTabSz="1219170"/>
              <a:r>
                <a:rPr lang="en-US" altLang="ko-KR" sz="13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Weakness</a:t>
              </a:r>
            </a:p>
            <a:p>
              <a:pPr algn="ctr" defTabSz="1219170">
                <a:lnSpc>
                  <a:spcPct val="150000"/>
                </a:lnSpc>
              </a:pPr>
              <a:r>
                <a:rPr lang="ko-KR" altLang="en-US" sz="1067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약점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046646" y="3121574"/>
              <a:ext cx="1237456" cy="900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US" altLang="ko-KR" sz="42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O</a:t>
              </a:r>
            </a:p>
            <a:p>
              <a:pPr algn="ctr" defTabSz="1219170"/>
              <a:r>
                <a:rPr lang="en-US" altLang="ko-KR" sz="13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Opportunity</a:t>
              </a:r>
            </a:p>
            <a:p>
              <a:pPr algn="ctr" defTabSz="1219170">
                <a:lnSpc>
                  <a:spcPct val="150000"/>
                </a:lnSpc>
              </a:pPr>
              <a:r>
                <a:rPr lang="ko-KR" altLang="en-US" sz="1067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기회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964913" y="3038684"/>
              <a:ext cx="1237456" cy="900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US" altLang="ko-KR" sz="42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T</a:t>
              </a:r>
            </a:p>
            <a:p>
              <a:pPr algn="ctr" defTabSz="1219170"/>
              <a:r>
                <a:rPr lang="en-US" altLang="ko-KR" sz="13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Threat</a:t>
              </a:r>
            </a:p>
            <a:p>
              <a:pPr algn="ctr" defTabSz="1219170">
                <a:lnSpc>
                  <a:spcPct val="150000"/>
                </a:lnSpc>
              </a:pPr>
              <a:r>
                <a:rPr lang="ko-KR" altLang="en-US" sz="1067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위협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892788" y="2387581"/>
              <a:ext cx="1237456" cy="50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ko-KR" altLang="en-US" sz="1867" b="1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네이버 웹툰</a:t>
              </a:r>
              <a:endParaRPr lang="en-US" altLang="ko-KR" sz="1867" b="1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  <a:p>
              <a:pPr algn="ctr" defTabSz="1219170"/>
              <a:r>
                <a:rPr lang="en-US" altLang="ko-KR" sz="1867" b="1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SWOT 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34898" y="1984402"/>
            <a:ext cx="3123493" cy="209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1467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/>
                <a:ea typeface="맑은 고딕" panose="020B0503020000020004" pitchFamily="50" charset="-127"/>
              </a:rPr>
              <a:t>강점 </a:t>
            </a:r>
            <a:r>
              <a:rPr lang="en-US" altLang="ko-KR" sz="1467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/>
                <a:ea typeface="맑은 고딕" panose="020B0503020000020004" pitchFamily="50" charset="-127"/>
              </a:rPr>
              <a:t>Strength</a:t>
            </a:r>
          </a:p>
          <a:p>
            <a:pPr defTabSz="1219170">
              <a:lnSpc>
                <a:spcPct val="150000"/>
              </a:lnSpc>
            </a:pP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대 사용자들이 친숙하게 이용할 수 있었던 디지털 플랫폼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도전만화나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베스트도전과 같은 창작 생태계와 시스템으로 신인 작가를 계속해서 발굴하고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지속적인 콘텐츠를 생산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시리즈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898" y="4273231"/>
            <a:ext cx="3123493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 </a:t>
            </a: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Opportunity</a:t>
            </a: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웹툰 자체가 해외진출을 하며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'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신한류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'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부상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K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한류의 급성장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과거에 비해 웹툰 작가에 대해 기성세대의 인식이 개선됨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고객과 마주하지 않고 서비스와 상품 등을 판매하는 비대면 마케팅 방식인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언택트사업의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급성장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1219170">
              <a:lnSpc>
                <a:spcPct val="150000"/>
              </a:lnSpc>
            </a:pP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88288" y="1984401"/>
            <a:ext cx="3123493" cy="237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1467" b="1" dirty="0">
                <a:solidFill>
                  <a:srgbClr val="F79646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</a:rPr>
              <a:t>약점 </a:t>
            </a:r>
            <a:r>
              <a:rPr lang="en-US" altLang="ko-KR" sz="1467" b="1" dirty="0">
                <a:solidFill>
                  <a:srgbClr val="F79646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</a:rPr>
              <a:t>Weakness</a:t>
            </a: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허술한 댓글과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별점관리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 시스템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스포일러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 방치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낮은 연령층 독자들의 문제점을 방치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노이즈 마케팅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상품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작품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의 질이 떨어지기 때문에 결국 소비자들은 관심을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끊게된다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선정적이고 자극적인 웹툰의 질 저하 문제</a:t>
            </a: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88288" y="4493438"/>
            <a:ext cx="3123493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Threat</a:t>
            </a: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국내 웹툰 사이트 확대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해외 웹툰들의 등장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불법적인 콘텐츠 유통이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지속적인 정부의 규제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3037978" y="245592"/>
            <a:ext cx="6159062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42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네이버 웹툰 </a:t>
            </a:r>
            <a:r>
              <a:rPr lang="en-US" altLang="ko-KR" sz="42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SWOT </a:t>
            </a:r>
            <a:r>
              <a:rPr lang="ko-KR" altLang="en-US" sz="42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en-US" altLang="ko-KR" sz="4267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01A57871-32A9-488A-8F11-CC7C5DBA5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538" y="5652604"/>
            <a:ext cx="788067" cy="100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7907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01140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noProof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4P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278636" y="3478832"/>
            <a:ext cx="1323935" cy="372052"/>
            <a:chOff x="1635164" y="2479457"/>
            <a:chExt cx="1323935" cy="372052"/>
          </a:xfrm>
        </p:grpSpPr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2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product 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80032" y="4110082"/>
            <a:ext cx="25211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네이버 포털 사이트에서 쉽게 찾을 수 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. 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국내 웹툰 포털 사이트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1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위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정식연재</a:t>
            </a: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웹툰 밑에 베스트 도전</a:t>
            </a:r>
            <a:r>
              <a:rPr lang="en-US" altLang="ko-KR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noProof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도전만화</a:t>
            </a:r>
            <a:r>
              <a:rPr lang="en-US" altLang="ko-KR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noProof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웹소설로</a:t>
            </a: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구성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05" y="1794389"/>
            <a:ext cx="1058358" cy="10583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552" y="1794389"/>
            <a:ext cx="1056646" cy="10566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7" y="1794389"/>
            <a:ext cx="1057787" cy="10577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50" y="1794389"/>
            <a:ext cx="1054940" cy="1054940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4033302" y="3478832"/>
            <a:ext cx="1323935" cy="372052"/>
            <a:chOff x="1635164" y="2479457"/>
            <a:chExt cx="1323935" cy="372052"/>
          </a:xfrm>
        </p:grpSpPr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4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place 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3434698" y="4110082"/>
            <a:ext cx="2521142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포털사이트 하단으로 가면 바로 찾을 수 있고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인터넷을 열 수 있는 조건이면 언제든지 네이버 웹툰을 즐길 수 있다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6787968" y="3478832"/>
            <a:ext cx="1323935" cy="372052"/>
            <a:chOff x="1635164" y="2479457"/>
            <a:chExt cx="1323935" cy="372052"/>
          </a:xfrm>
        </p:grpSpPr>
        <p:sp>
          <p:nvSpPr>
            <p:cNvPr id="52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5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price 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6189364" y="4110082"/>
            <a:ext cx="2521142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일주일 마다 무료로 보는 웹툰들이 달라지고 일정 쿠키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캐쉬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지급하면 완결 웹툰이나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다음화를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미리 볼 수 있음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9542634" y="3478832"/>
            <a:ext cx="1323935" cy="372052"/>
            <a:chOff x="1635164" y="2479457"/>
            <a:chExt cx="1323935" cy="372052"/>
          </a:xfrm>
        </p:grpSpPr>
        <p:sp>
          <p:nvSpPr>
            <p:cNvPr id="56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57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promotion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8944030" y="4110082"/>
            <a:ext cx="2521142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웹툰 공모전의 작품들을 소비자가 투표하게 만들어 소비자 욕구에 충족 시키는 웹툰을 개발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튼튼한 스토리와 정기 연재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E5A7EABE-C772-4876-8D7E-010590680B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7043" y="704839"/>
            <a:ext cx="671015" cy="88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161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noProof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콘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텐츠란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093" y="1664211"/>
            <a:ext cx="8894757" cy="33137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68583" y="5286627"/>
            <a:ext cx="9225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콘텐츠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contents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인터넷 등의 통신망을 통해 제공되는 각종의 디지털 정보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곧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디지털로 가공된 각종 정보 내용물이나 프로그램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영화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·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음악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·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Apple SD Gothic Neo"/>
              </a:rPr>
              <a:t>게임 소프트웨어 등을 가리킴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한국에서는 저작물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창작물이라 의미로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더 많이 쓰인다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. 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4A8C3323-3D0E-47D9-84C6-A960B277F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56" y="640274"/>
            <a:ext cx="661987" cy="10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40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 웹툰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STP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전략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B2E7AB32-E283-456C-8BDA-12E3FC6506EA}"/>
              </a:ext>
            </a:extLst>
          </p:cNvPr>
          <p:cNvSpPr/>
          <p:nvPr/>
        </p:nvSpPr>
        <p:spPr>
          <a:xfrm>
            <a:off x="1305150" y="1998357"/>
            <a:ext cx="1905765" cy="3260729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F53B240C-52A8-458C-90BE-D102B7E372A8}"/>
              </a:ext>
            </a:extLst>
          </p:cNvPr>
          <p:cNvSpPr/>
          <p:nvPr/>
        </p:nvSpPr>
        <p:spPr>
          <a:xfrm>
            <a:off x="1237678" y="3071037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9DC3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 dirty="0"/>
              <a:t>시장세분화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DB8527-0AD0-4DE4-8577-CAF6457CCE8A}"/>
              </a:ext>
            </a:extLst>
          </p:cNvPr>
          <p:cNvSpPr/>
          <p:nvPr/>
        </p:nvSpPr>
        <p:spPr>
          <a:xfrm>
            <a:off x="1514652" y="4117628"/>
            <a:ext cx="2498855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누구든지 접근하기 쉽고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연령에 구애 받지 않는 청소년들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자투리 시간에 재미를 느끼고 싶고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다양한 장르의 웹툰들을 보고 싶어하는 사람들</a:t>
            </a:r>
          </a:p>
        </p:txBody>
      </p:sp>
      <p:grpSp>
        <p:nvGrpSpPr>
          <p:cNvPr id="12" name="Group 28">
            <a:extLst>
              <a:ext uri="{FF2B5EF4-FFF2-40B4-BE49-F238E27FC236}">
                <a16:creationId xmlns:a16="http://schemas.microsoft.com/office/drawing/2014/main" id="{CE2AB6EA-2F0A-46FA-ACA8-0A87C3B1D8FA}"/>
              </a:ext>
            </a:extLst>
          </p:cNvPr>
          <p:cNvGrpSpPr>
            <a:grpSpLocks noChangeAspect="1"/>
          </p:cNvGrpSpPr>
          <p:nvPr/>
        </p:nvGrpSpPr>
        <p:grpSpPr>
          <a:xfrm>
            <a:off x="2718336" y="2044543"/>
            <a:ext cx="560050" cy="490154"/>
            <a:chOff x="496" y="4251"/>
            <a:chExt cx="641" cy="561"/>
          </a:xfrm>
          <a:solidFill>
            <a:schemeClr val="accent1">
              <a:lumMod val="50000"/>
            </a:schemeClr>
          </a:solidFill>
        </p:grpSpPr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D169320-F146-4146-8884-D68C3096AA3E}"/>
                </a:ext>
              </a:extLst>
            </p:cNvPr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3E869374-89CC-43E4-89DC-6B67F637C650}"/>
                </a:ext>
              </a:extLst>
            </p:cNvPr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D2A5C4E-3E96-4978-A4C0-4A90053BF650}"/>
              </a:ext>
            </a:extLst>
          </p:cNvPr>
          <p:cNvSpPr/>
          <p:nvPr/>
        </p:nvSpPr>
        <p:spPr>
          <a:xfrm>
            <a:off x="4580610" y="1998357"/>
            <a:ext cx="1905765" cy="3260729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4845D896-CCD7-443F-8209-6F79F3AAC605}"/>
              </a:ext>
            </a:extLst>
          </p:cNvPr>
          <p:cNvSpPr/>
          <p:nvPr/>
        </p:nvSpPr>
        <p:spPr>
          <a:xfrm>
            <a:off x="4513138" y="3071037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2F5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 dirty="0" err="1"/>
              <a:t>타겟팅</a:t>
            </a:r>
            <a:endParaRPr lang="ko-KR" altLang="en-US" sz="2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3B2AB0-0386-46CE-AAD9-EA5EC3E6B170}"/>
              </a:ext>
            </a:extLst>
          </p:cNvPr>
          <p:cNvSpPr/>
          <p:nvPr/>
        </p:nvSpPr>
        <p:spPr>
          <a:xfrm>
            <a:off x="4790112" y="4117627"/>
            <a:ext cx="249885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로맨스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액션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판타지 등 다양한 장르의 웹툰들을 정기적으로  즐기고 싶어하는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10~20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대의 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9DF12C3-EA75-496A-9C65-5F66F636FCF4}"/>
              </a:ext>
            </a:extLst>
          </p:cNvPr>
          <p:cNvSpPr/>
          <p:nvPr/>
        </p:nvSpPr>
        <p:spPr>
          <a:xfrm>
            <a:off x="7856070" y="1998357"/>
            <a:ext cx="1905765" cy="3260729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B0D4BD1-EFB5-41DF-BFB4-190CE9F1C9FC}"/>
              </a:ext>
            </a:extLst>
          </p:cNvPr>
          <p:cNvSpPr/>
          <p:nvPr/>
        </p:nvSpPr>
        <p:spPr>
          <a:xfrm>
            <a:off x="7788599" y="3071037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9DC3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 dirty="0"/>
              <a:t>포지셔닝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A883A7-BA34-4291-A428-10F3F3D4EC39}"/>
              </a:ext>
            </a:extLst>
          </p:cNvPr>
          <p:cNvSpPr/>
          <p:nvPr/>
        </p:nvSpPr>
        <p:spPr>
          <a:xfrm>
            <a:off x="8065572" y="4117627"/>
            <a:ext cx="249885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언제 어디서든 성별과 나이에 구애 받지 않고 쉽게 웹툰을 접할 수 있는 포털사이트</a:t>
            </a: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31AF35FE-1FC5-4698-8CA4-68F2DA07D973}"/>
              </a:ext>
            </a:extLst>
          </p:cNvPr>
          <p:cNvSpPr>
            <a:spLocks noEditPoints="1"/>
          </p:cNvSpPr>
          <p:nvPr/>
        </p:nvSpPr>
        <p:spPr>
          <a:xfrm>
            <a:off x="6245591" y="2126973"/>
            <a:ext cx="450066" cy="55255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2F559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 sz="1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31723C-FE29-4DC4-9FE7-D7718DBD3C25}"/>
              </a:ext>
            </a:extLst>
          </p:cNvPr>
          <p:cNvGrpSpPr/>
          <p:nvPr/>
        </p:nvGrpSpPr>
        <p:grpSpPr>
          <a:xfrm>
            <a:off x="9360158" y="2125963"/>
            <a:ext cx="549329" cy="608865"/>
            <a:chOff x="4006850" y="1601788"/>
            <a:chExt cx="322263" cy="357188"/>
          </a:xfrm>
          <a:solidFill>
            <a:schemeClr val="accent1">
              <a:lumMod val="50000"/>
            </a:schemeClr>
          </a:solidFill>
        </p:grpSpPr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0971CF97-831D-4AE0-A73D-91E9AE4EA3BE}"/>
                </a:ext>
              </a:extLst>
            </p:cNvPr>
            <p:cNvSpPr/>
            <p:nvPr/>
          </p:nvSpPr>
          <p:spPr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B483E4E-6506-4232-A6C4-508E4711413D}"/>
                </a:ext>
              </a:extLst>
            </p:cNvPr>
            <p:cNvSpPr/>
            <p:nvPr/>
          </p:nvSpPr>
          <p:spPr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163E2BFE-6067-49FB-A67C-4A9AC3F67C50}"/>
                </a:ext>
              </a:extLst>
            </p:cNvPr>
            <p:cNvSpPr/>
            <p:nvPr/>
          </p:nvSpPr>
          <p:spPr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9B138B1-8E65-41D0-9292-726FFEF8EAB9}"/>
                </a:ext>
              </a:extLst>
            </p:cNvPr>
            <p:cNvSpPr/>
            <p:nvPr/>
          </p:nvSpPr>
          <p:spPr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19C5AE2F-3981-4CE1-A50F-3020D6B67C60}"/>
                </a:ext>
              </a:extLst>
            </p:cNvPr>
            <p:cNvSpPr/>
            <p:nvPr/>
          </p:nvSpPr>
          <p:spPr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29DCF976-7700-4BC3-8A7C-2BC1138E5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5" y="756723"/>
            <a:ext cx="901922" cy="113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43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-21021" y="1205396"/>
            <a:ext cx="12234530" cy="978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229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ko-KR" altLang="en-US" sz="240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3840876" y="1926900"/>
            <a:ext cx="4428949" cy="4008275"/>
            <a:chOff x="2880657" y="1088595"/>
            <a:chExt cx="3321712" cy="3006206"/>
          </a:xfrm>
        </p:grpSpPr>
        <p:grpSp>
          <p:nvGrpSpPr>
            <p:cNvPr id="12" name="그룹 11"/>
            <p:cNvGrpSpPr/>
            <p:nvPr/>
          </p:nvGrpSpPr>
          <p:grpSpPr>
            <a:xfrm>
              <a:off x="2987824" y="1223040"/>
              <a:ext cx="1311796" cy="1023125"/>
              <a:chOff x="1184497" y="1004730"/>
              <a:chExt cx="746620" cy="582321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 rot="2700000">
                <a:off x="1348798" y="1004730"/>
                <a:ext cx="582319" cy="582319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907325" y="1088595"/>
              <a:ext cx="1051852" cy="1292011"/>
              <a:chOff x="1168145" y="1004732"/>
              <a:chExt cx="598671" cy="73535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모서리가 둥근 직사각형 16"/>
              <p:cNvSpPr/>
              <p:nvPr/>
            </p:nvSpPr>
            <p:spPr>
              <a:xfrm rot="2700000">
                <a:off x="1168145" y="1157772"/>
                <a:ext cx="582319" cy="582319"/>
              </a:xfrm>
              <a:prstGeom prst="roundRect">
                <a:avLst/>
              </a:prstGeom>
              <a:solidFill>
                <a:srgbClr val="FFC0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4800028" y="2988784"/>
              <a:ext cx="1295174" cy="1023126"/>
              <a:chOff x="1029656" y="1004730"/>
              <a:chExt cx="737160" cy="582321"/>
            </a:xfrm>
          </p:grpSpPr>
          <p:sp>
            <p:nvSpPr>
              <p:cNvPr id="21" name="모서리가 둥근 직사각형 20"/>
              <p:cNvSpPr/>
              <p:nvPr/>
            </p:nvSpPr>
            <p:spPr>
              <a:xfrm rot="2700000">
                <a:off x="1029656" y="1004730"/>
                <a:ext cx="582319" cy="582319"/>
              </a:xfrm>
              <a:prstGeom prst="roundRect">
                <a:avLst/>
              </a:prstGeom>
              <a:solidFill>
                <a:srgbClr val="FFFF0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모서리가 둥근 직사각형 21"/>
              <p:cNvSpPr/>
              <p:nvPr/>
            </p:nvSpPr>
            <p:spPr>
              <a:xfrm rot="2700000">
                <a:off x="1184497" y="100473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3137655" y="2879157"/>
              <a:ext cx="1051389" cy="1215644"/>
              <a:chOff x="1168409" y="860367"/>
              <a:chExt cx="598407" cy="691894"/>
            </a:xfrm>
          </p:grpSpPr>
          <p:sp>
            <p:nvSpPr>
              <p:cNvPr id="25" name="모서리가 둥근 직사각형 24"/>
              <p:cNvSpPr/>
              <p:nvPr/>
            </p:nvSpPr>
            <p:spPr>
              <a:xfrm rot="2700000">
                <a:off x="1168409" y="860367"/>
                <a:ext cx="582319" cy="582319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 rot="2700000">
                <a:off x="1184497" y="969942"/>
                <a:ext cx="582319" cy="58231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219170"/>
                <a:endParaRPr lang="ko-KR" altLang="en-US" sz="2400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 rot="2700000">
              <a:off x="4017994" y="2137630"/>
              <a:ext cx="1023122" cy="1023122"/>
            </a:xfrm>
            <a:prstGeom prst="roundRect">
              <a:avLst/>
            </a:prstGeom>
            <a:solidFill>
              <a:srgbClr val="FF9999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ko-KR" altLang="en-US" sz="2400" dirty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880657" y="1272935"/>
              <a:ext cx="1237456" cy="900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US" altLang="ko-KR" sz="42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S</a:t>
              </a:r>
            </a:p>
            <a:p>
              <a:pPr algn="ctr" defTabSz="1219170"/>
              <a:r>
                <a:rPr lang="en-US" altLang="ko-KR" sz="13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Strength</a:t>
              </a:r>
            </a:p>
            <a:p>
              <a:pPr algn="ctr" defTabSz="1219170">
                <a:lnSpc>
                  <a:spcPct val="150000"/>
                </a:lnSpc>
              </a:pPr>
              <a:r>
                <a:rPr lang="ko-KR" altLang="en-US" sz="1067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강점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828888" y="1131720"/>
              <a:ext cx="1237456" cy="900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US" altLang="ko-KR" sz="42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W</a:t>
              </a:r>
            </a:p>
            <a:p>
              <a:pPr algn="ctr" defTabSz="1219170"/>
              <a:r>
                <a:rPr lang="en-US" altLang="ko-KR" sz="13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Weakness</a:t>
              </a:r>
            </a:p>
            <a:p>
              <a:pPr algn="ctr" defTabSz="1219170">
                <a:lnSpc>
                  <a:spcPct val="150000"/>
                </a:lnSpc>
              </a:pPr>
              <a:r>
                <a:rPr lang="ko-KR" altLang="en-US" sz="1067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약점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3046646" y="3121574"/>
              <a:ext cx="1237456" cy="900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US" altLang="ko-KR" sz="42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O</a:t>
              </a:r>
            </a:p>
            <a:p>
              <a:pPr algn="ctr" defTabSz="1219170"/>
              <a:r>
                <a:rPr lang="en-US" altLang="ko-KR" sz="13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Opportunity</a:t>
              </a:r>
            </a:p>
            <a:p>
              <a:pPr algn="ctr" defTabSz="1219170">
                <a:lnSpc>
                  <a:spcPct val="150000"/>
                </a:lnSpc>
              </a:pPr>
              <a:r>
                <a:rPr lang="ko-KR" altLang="en-US" sz="1067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기회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964913" y="3038684"/>
              <a:ext cx="1237456" cy="900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en-US" altLang="ko-KR" sz="42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T</a:t>
              </a:r>
            </a:p>
            <a:p>
              <a:pPr algn="ctr" defTabSz="1219170"/>
              <a:r>
                <a:rPr lang="en-US" altLang="ko-KR" sz="1333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Threat</a:t>
              </a:r>
            </a:p>
            <a:p>
              <a:pPr algn="ctr" defTabSz="1219170">
                <a:lnSpc>
                  <a:spcPct val="150000"/>
                </a:lnSpc>
              </a:pPr>
              <a:r>
                <a:rPr lang="ko-KR" altLang="en-US" sz="1067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/>
                  <a:ea typeface="맑은 고딕" panose="020B0503020000020004" pitchFamily="50" charset="-127"/>
                </a:rPr>
                <a:t>위협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3892788" y="2387581"/>
              <a:ext cx="1237456" cy="5002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9170"/>
              <a:r>
                <a:rPr lang="ko-KR" altLang="en-US" sz="1867" b="1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카카오페이지</a:t>
              </a:r>
              <a:r>
                <a:rPr lang="en-US" altLang="ko-KR" sz="1867" b="1" dirty="0">
                  <a:solidFill>
                    <a:prstClr val="white"/>
                  </a:solidFill>
                  <a:latin typeface="맑은 고딕"/>
                  <a:ea typeface="맑은 고딕" panose="020B0503020000020004" pitchFamily="50" charset="-127"/>
                </a:rPr>
                <a:t>SWOT 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347648" y="1880012"/>
            <a:ext cx="3123493" cy="2647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1467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/>
                <a:ea typeface="맑은 고딕" panose="020B0503020000020004" pitchFamily="50" charset="-127"/>
              </a:rPr>
              <a:t>강점 </a:t>
            </a:r>
            <a:r>
              <a:rPr lang="en-US" altLang="ko-KR" sz="1467" b="1" dirty="0">
                <a:solidFill>
                  <a:srgbClr val="1F497D">
                    <a:lumMod val="60000"/>
                    <a:lumOff val="40000"/>
                  </a:srgbClr>
                </a:solidFill>
                <a:latin typeface="맑은 고딕"/>
                <a:ea typeface="맑은 고딕" panose="020B0503020000020004" pitchFamily="50" charset="-127"/>
              </a:rPr>
              <a:t>Strength</a:t>
            </a: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카카오페이지 어플리케이션 플랫폼으로 쉬운 접근성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안정적인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K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컨텐츠 확보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성공한 웹툰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안정적인 수익모델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–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콘텐츠 분절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기다리면 무료 서비스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캐쉬룰렛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오늘의 선물과 같은 이벤트로 </a:t>
            </a:r>
            <a:r>
              <a:rPr lang="ko-KR" altLang="en-US" sz="1200" dirty="0" err="1">
                <a:solidFill>
                  <a:schemeClr val="bg2">
                    <a:lumMod val="25000"/>
                  </a:schemeClr>
                </a:solidFill>
              </a:rPr>
              <a:t>무과금</a:t>
            </a: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 소비자들에게 어필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schemeClr val="bg2">
                    <a:lumMod val="25000"/>
                  </a:schemeClr>
                </a:solidFill>
              </a:rPr>
              <a:t>기다리면 무료 서비스로 인한 잦은 방문</a:t>
            </a:r>
            <a:endParaRPr lang="en-US" altLang="ko-KR" sz="12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898" y="4493439"/>
            <a:ext cx="3123493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기회 </a:t>
            </a: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Opportunity</a:t>
            </a: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웹툰 자체가 해외진출을 하며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'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신한류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'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로 부상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K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한류의 급성장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고객과 마주하지 않고 서비스와 상품 등을 판매하는 비대면 마케팅 방식인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언택트사업의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급성장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88288" y="1984401"/>
            <a:ext cx="3123493" cy="2093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1467" b="1" dirty="0">
                <a:solidFill>
                  <a:srgbClr val="F79646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</a:rPr>
              <a:t>약점 </a:t>
            </a:r>
            <a:r>
              <a:rPr lang="en-US" altLang="ko-KR" sz="1467" b="1" dirty="0">
                <a:solidFill>
                  <a:srgbClr val="F79646">
                    <a:lumMod val="75000"/>
                  </a:srgbClr>
                </a:solidFill>
                <a:latin typeface="맑은 고딕"/>
                <a:ea typeface="맑은 고딕" panose="020B0503020000020004" pitchFamily="50" charset="-127"/>
              </a:rPr>
              <a:t>Weakness</a:t>
            </a: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허술한 댓글과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별점관리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 시스템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스포일러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 방치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전체이용가와 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12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세 제외하고는 수위 허용 기준이 넓어서 미성년자들이 보기에는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부적절함이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 있다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낮은 연령층 이용자에 대한 관리가 없다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88288" y="4493438"/>
            <a:ext cx="312349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lnSpc>
                <a:spcPct val="150000"/>
              </a:lnSpc>
            </a:pPr>
            <a:r>
              <a:rPr lang="ko-KR" altLang="en-US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위협 </a:t>
            </a:r>
            <a:r>
              <a:rPr lang="en-US" altLang="ko-KR" sz="1400" b="1" dirty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Threat</a:t>
            </a: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국내 웹툰 사이트 확대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해외 웹툰들의 등장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불법적인 콘텐츠 유통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defTabSz="1219170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/>
                <a:ea typeface="맑은 고딕" panose="020B0503020000020004" pitchFamily="50" charset="-127"/>
              </a:rPr>
              <a:t>지속적인 정부의 규제</a:t>
            </a:r>
            <a:endParaRPr lang="en-US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219170">
              <a:lnSpc>
                <a:spcPct val="150000"/>
              </a:lnSpc>
            </a:pPr>
            <a:endParaRPr lang="ko-KR" altLang="en-US" sz="1200" dirty="0">
              <a:solidFill>
                <a:prstClr val="black">
                  <a:lumMod val="65000"/>
                  <a:lumOff val="35000"/>
                </a:prst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037978" y="245592"/>
            <a:ext cx="6159062" cy="748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/>
            <a:r>
              <a:rPr lang="ko-KR" altLang="en-US" sz="42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카카오페이지 </a:t>
            </a:r>
            <a:r>
              <a:rPr lang="en-US" altLang="ko-KR" sz="42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SWOT </a:t>
            </a:r>
            <a:r>
              <a:rPr lang="ko-KR" altLang="en-US" sz="4267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분석</a:t>
            </a:r>
            <a:endParaRPr lang="en-US" altLang="ko-KR" sz="4267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13C68E-042B-4D37-AB11-F472B2A5F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519" y="6047911"/>
            <a:ext cx="511583" cy="66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18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카카오페이지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4P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278636" y="3478832"/>
            <a:ext cx="1323935" cy="372052"/>
            <a:chOff x="1635164" y="2479457"/>
            <a:chExt cx="1323935" cy="372052"/>
          </a:xfrm>
        </p:grpSpPr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2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product 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680032" y="4110082"/>
            <a:ext cx="252114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웹툰 포털 사이트로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웹툰뿐만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아니라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웹소설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방송</a:t>
            </a:r>
            <a:r>
              <a:rPr lang="en-US" altLang="ko-K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책 등의 서비스들을 제공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05" y="1794389"/>
            <a:ext cx="1058358" cy="10583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552" y="1794389"/>
            <a:ext cx="1056646" cy="10566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077" y="1794389"/>
            <a:ext cx="1057787" cy="10577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450" y="1794389"/>
            <a:ext cx="1054940" cy="1054940"/>
          </a:xfrm>
          <a:prstGeom prst="rect">
            <a:avLst/>
          </a:prstGeom>
        </p:spPr>
      </p:pic>
      <p:grpSp>
        <p:nvGrpSpPr>
          <p:cNvPr id="47" name="그룹 46"/>
          <p:cNvGrpSpPr/>
          <p:nvPr/>
        </p:nvGrpSpPr>
        <p:grpSpPr>
          <a:xfrm>
            <a:off x="4033302" y="3478832"/>
            <a:ext cx="1323935" cy="372052"/>
            <a:chOff x="1635164" y="2479457"/>
            <a:chExt cx="1323935" cy="372052"/>
          </a:xfrm>
        </p:grpSpPr>
        <p:sp>
          <p:nvSpPr>
            <p:cNvPr id="4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4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place 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직사각형 49"/>
          <p:cNvSpPr/>
          <p:nvPr/>
        </p:nvSpPr>
        <p:spPr>
          <a:xfrm>
            <a:off x="3434698" y="4110082"/>
            <a:ext cx="2521142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ko-KR" altLang="en-US" sz="1200" noProof="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카카오페이지 어플리케이션을 활용하여 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</a:rPr>
              <a:t>네트워크만 통하면 어디서든 카카오페이지 웹툰들을 즐길 수 있다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6787968" y="3478832"/>
            <a:ext cx="1323935" cy="372052"/>
            <a:chOff x="1635164" y="2479457"/>
            <a:chExt cx="1323935" cy="372052"/>
          </a:xfrm>
        </p:grpSpPr>
        <p:sp>
          <p:nvSpPr>
            <p:cNvPr id="52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53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price 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4" name="직사각형 53"/>
          <p:cNvSpPr/>
          <p:nvPr/>
        </p:nvSpPr>
        <p:spPr>
          <a:xfrm>
            <a:off x="6189364" y="4110082"/>
            <a:ext cx="252114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무과금으로도 충분히 웹툰을 볼 수 있으며 캐쉬를 사용해서 </a:t>
            </a:r>
            <a:r>
              <a:rPr lang="ko-KR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다음작을</a:t>
            </a:r>
            <a:r>
              <a:rPr lang="ko-KR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 미리 보거나 소장할 수 있음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9542634" y="3478832"/>
            <a:ext cx="1323935" cy="372052"/>
            <a:chOff x="1635164" y="2479457"/>
            <a:chExt cx="1323935" cy="372052"/>
          </a:xfrm>
        </p:grpSpPr>
        <p:sp>
          <p:nvSpPr>
            <p:cNvPr id="56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CONTENTS </a:t>
              </a:r>
            </a:p>
          </p:txBody>
        </p:sp>
        <p:sp>
          <p:nvSpPr>
            <p:cNvPr id="57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promotion</a:t>
              </a:r>
              <a:endPara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8944030" y="4110082"/>
            <a:ext cx="252114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기다리면 무료 서비스를 제공하여 주기적으로 소비자들의 잦은 방문을 유도</a:t>
            </a:r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8E561370-01CC-46B5-855E-2B651FE2A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224" y="676620"/>
            <a:ext cx="664471" cy="91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4078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카카오페이지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STP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전략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:a16="http://schemas.microsoft.com/office/drawing/2014/main" id="{B2E7AB32-E283-456C-8BDA-12E3FC6506EA}"/>
              </a:ext>
            </a:extLst>
          </p:cNvPr>
          <p:cNvSpPr/>
          <p:nvPr/>
        </p:nvSpPr>
        <p:spPr>
          <a:xfrm>
            <a:off x="1305150" y="1998357"/>
            <a:ext cx="1905765" cy="3260729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0" name="평행 사변형 9">
            <a:extLst>
              <a:ext uri="{FF2B5EF4-FFF2-40B4-BE49-F238E27FC236}">
                <a16:creationId xmlns:a16="http://schemas.microsoft.com/office/drawing/2014/main" id="{F53B240C-52A8-458C-90BE-D102B7E372A8}"/>
              </a:ext>
            </a:extLst>
          </p:cNvPr>
          <p:cNvSpPr/>
          <p:nvPr/>
        </p:nvSpPr>
        <p:spPr>
          <a:xfrm>
            <a:off x="1237678" y="3071037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9DC3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 dirty="0"/>
              <a:t>시장세분화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DB8527-0AD0-4DE4-8577-CAF6457CCE8A}"/>
              </a:ext>
            </a:extLst>
          </p:cNvPr>
          <p:cNvSpPr/>
          <p:nvPr/>
        </p:nvSpPr>
        <p:spPr>
          <a:xfrm>
            <a:off x="1514652" y="4117628"/>
            <a:ext cx="249885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퀄리티 있는 웹툰들을 보고싶고 어플리케이션으로 쉽게 웹툰을 접하고 싶어하는 소비자들</a:t>
            </a:r>
          </a:p>
        </p:txBody>
      </p:sp>
      <p:grpSp>
        <p:nvGrpSpPr>
          <p:cNvPr id="12" name="Group 28">
            <a:extLst>
              <a:ext uri="{FF2B5EF4-FFF2-40B4-BE49-F238E27FC236}">
                <a16:creationId xmlns:a16="http://schemas.microsoft.com/office/drawing/2014/main" id="{CE2AB6EA-2F0A-46FA-ACA8-0A87C3B1D8FA}"/>
              </a:ext>
            </a:extLst>
          </p:cNvPr>
          <p:cNvGrpSpPr>
            <a:grpSpLocks noChangeAspect="1"/>
          </p:cNvGrpSpPr>
          <p:nvPr/>
        </p:nvGrpSpPr>
        <p:grpSpPr>
          <a:xfrm>
            <a:off x="2718336" y="2044543"/>
            <a:ext cx="560050" cy="490154"/>
            <a:chOff x="496" y="4251"/>
            <a:chExt cx="641" cy="561"/>
          </a:xfrm>
          <a:solidFill>
            <a:schemeClr val="accent1">
              <a:lumMod val="50000"/>
            </a:schemeClr>
          </a:solidFill>
        </p:grpSpPr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D169320-F146-4146-8884-D68C3096AA3E}"/>
                </a:ext>
              </a:extLst>
            </p:cNvPr>
            <p:cNvSpPr/>
            <p:nvPr/>
          </p:nvSpPr>
          <p:spPr>
            <a:xfrm>
              <a:off x="709" y="4720"/>
              <a:ext cx="88" cy="92"/>
            </a:xfrm>
            <a:custGeom>
              <a:avLst/>
              <a:gdLst>
                <a:gd name="T0" fmla="*/ 0 w 526"/>
                <a:gd name="T1" fmla="*/ 0 h 553"/>
                <a:gd name="T2" fmla="*/ 526 w 526"/>
                <a:gd name="T3" fmla="*/ 250 h 553"/>
                <a:gd name="T4" fmla="*/ 97 w 526"/>
                <a:gd name="T5" fmla="*/ 542 h 553"/>
                <a:gd name="T6" fmla="*/ 81 w 526"/>
                <a:gd name="T7" fmla="*/ 549 h 553"/>
                <a:gd name="T8" fmla="*/ 65 w 526"/>
                <a:gd name="T9" fmla="*/ 553 h 553"/>
                <a:gd name="T10" fmla="*/ 49 w 526"/>
                <a:gd name="T11" fmla="*/ 552 h 553"/>
                <a:gd name="T12" fmla="*/ 34 w 526"/>
                <a:gd name="T13" fmla="*/ 546 h 553"/>
                <a:gd name="T14" fmla="*/ 20 w 526"/>
                <a:gd name="T15" fmla="*/ 535 h 553"/>
                <a:gd name="T16" fmla="*/ 9 w 526"/>
                <a:gd name="T17" fmla="*/ 522 h 553"/>
                <a:gd name="T18" fmla="*/ 2 w 526"/>
                <a:gd name="T19" fmla="*/ 507 h 553"/>
                <a:gd name="T20" fmla="*/ 0 w 526"/>
                <a:gd name="T21" fmla="*/ 490 h 553"/>
                <a:gd name="T22" fmla="*/ 0 w 526"/>
                <a:gd name="T23" fmla="*/ 0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6" h="553">
                  <a:moveTo>
                    <a:pt x="0" y="0"/>
                  </a:moveTo>
                  <a:lnTo>
                    <a:pt x="526" y="250"/>
                  </a:lnTo>
                  <a:lnTo>
                    <a:pt x="97" y="542"/>
                  </a:lnTo>
                  <a:lnTo>
                    <a:pt x="81" y="549"/>
                  </a:lnTo>
                  <a:lnTo>
                    <a:pt x="65" y="553"/>
                  </a:lnTo>
                  <a:lnTo>
                    <a:pt x="49" y="552"/>
                  </a:lnTo>
                  <a:lnTo>
                    <a:pt x="34" y="546"/>
                  </a:lnTo>
                  <a:lnTo>
                    <a:pt x="20" y="535"/>
                  </a:lnTo>
                  <a:lnTo>
                    <a:pt x="9" y="522"/>
                  </a:lnTo>
                  <a:lnTo>
                    <a:pt x="2" y="507"/>
                  </a:lnTo>
                  <a:lnTo>
                    <a:pt x="0" y="49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3E869374-89CC-43E4-89DC-6B67F637C650}"/>
                </a:ext>
              </a:extLst>
            </p:cNvPr>
            <p:cNvSpPr/>
            <p:nvPr/>
          </p:nvSpPr>
          <p:spPr>
            <a:xfrm>
              <a:off x="496" y="4251"/>
              <a:ext cx="641" cy="530"/>
            </a:xfrm>
            <a:custGeom>
              <a:avLst/>
              <a:gdLst>
                <a:gd name="T0" fmla="*/ 3785 w 3847"/>
                <a:gd name="T1" fmla="*/ 0 h 3180"/>
                <a:gd name="T2" fmla="*/ 3800 w 3847"/>
                <a:gd name="T3" fmla="*/ 2 h 3180"/>
                <a:gd name="T4" fmla="*/ 3814 w 3847"/>
                <a:gd name="T5" fmla="*/ 7 h 3180"/>
                <a:gd name="T6" fmla="*/ 3827 w 3847"/>
                <a:gd name="T7" fmla="*/ 16 h 3180"/>
                <a:gd name="T8" fmla="*/ 3839 w 3847"/>
                <a:gd name="T9" fmla="*/ 31 h 3180"/>
                <a:gd name="T10" fmla="*/ 3846 w 3847"/>
                <a:gd name="T11" fmla="*/ 49 h 3180"/>
                <a:gd name="T12" fmla="*/ 3847 w 3847"/>
                <a:gd name="T13" fmla="*/ 66 h 3180"/>
                <a:gd name="T14" fmla="*/ 3842 w 3847"/>
                <a:gd name="T15" fmla="*/ 85 h 3180"/>
                <a:gd name="T16" fmla="*/ 2642 w 3847"/>
                <a:gd name="T17" fmla="*/ 3110 h 3180"/>
                <a:gd name="T18" fmla="*/ 2631 w 3847"/>
                <a:gd name="T19" fmla="*/ 3130 h 3180"/>
                <a:gd name="T20" fmla="*/ 2617 w 3847"/>
                <a:gd name="T21" fmla="*/ 3147 h 3180"/>
                <a:gd name="T22" fmla="*/ 2600 w 3847"/>
                <a:gd name="T23" fmla="*/ 3161 h 3180"/>
                <a:gd name="T24" fmla="*/ 2579 w 3847"/>
                <a:gd name="T25" fmla="*/ 3172 h 3180"/>
                <a:gd name="T26" fmla="*/ 2559 w 3847"/>
                <a:gd name="T27" fmla="*/ 3178 h 3180"/>
                <a:gd name="T28" fmla="*/ 2539 w 3847"/>
                <a:gd name="T29" fmla="*/ 3180 h 3180"/>
                <a:gd name="T30" fmla="*/ 2514 w 3847"/>
                <a:gd name="T31" fmla="*/ 3177 h 3180"/>
                <a:gd name="T32" fmla="*/ 2491 w 3847"/>
                <a:gd name="T33" fmla="*/ 3168 h 3180"/>
                <a:gd name="T34" fmla="*/ 1278 w 3847"/>
                <a:gd name="T35" fmla="*/ 2591 h 3180"/>
                <a:gd name="T36" fmla="*/ 2984 w 3847"/>
                <a:gd name="T37" fmla="*/ 878 h 3180"/>
                <a:gd name="T38" fmla="*/ 1036 w 3847"/>
                <a:gd name="T39" fmla="*/ 2477 h 3180"/>
                <a:gd name="T40" fmla="*/ 63 w 3847"/>
                <a:gd name="T41" fmla="*/ 2014 h 3180"/>
                <a:gd name="T42" fmla="*/ 42 w 3847"/>
                <a:gd name="T43" fmla="*/ 2000 h 3180"/>
                <a:gd name="T44" fmla="*/ 24 w 3847"/>
                <a:gd name="T45" fmla="*/ 1983 h 3180"/>
                <a:gd name="T46" fmla="*/ 11 w 3847"/>
                <a:gd name="T47" fmla="*/ 1963 h 3180"/>
                <a:gd name="T48" fmla="*/ 3 w 3847"/>
                <a:gd name="T49" fmla="*/ 1940 h 3180"/>
                <a:gd name="T50" fmla="*/ 0 w 3847"/>
                <a:gd name="T51" fmla="*/ 1915 h 3180"/>
                <a:gd name="T52" fmla="*/ 2 w 3847"/>
                <a:gd name="T53" fmla="*/ 1891 h 3180"/>
                <a:gd name="T54" fmla="*/ 10 w 3847"/>
                <a:gd name="T55" fmla="*/ 1867 h 3180"/>
                <a:gd name="T56" fmla="*/ 23 w 3847"/>
                <a:gd name="T57" fmla="*/ 1846 h 3180"/>
                <a:gd name="T58" fmla="*/ 41 w 3847"/>
                <a:gd name="T59" fmla="*/ 1829 h 3180"/>
                <a:gd name="T60" fmla="*/ 62 w 3847"/>
                <a:gd name="T61" fmla="*/ 1816 h 3180"/>
                <a:gd name="T62" fmla="*/ 3757 w 3847"/>
                <a:gd name="T63" fmla="*/ 5 h 3180"/>
                <a:gd name="T64" fmla="*/ 3771 w 3847"/>
                <a:gd name="T65" fmla="*/ 1 h 3180"/>
                <a:gd name="T66" fmla="*/ 3785 w 3847"/>
                <a:gd name="T67" fmla="*/ 0 h 3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47" h="3180">
                  <a:moveTo>
                    <a:pt x="3785" y="0"/>
                  </a:moveTo>
                  <a:lnTo>
                    <a:pt x="3800" y="2"/>
                  </a:lnTo>
                  <a:lnTo>
                    <a:pt x="3814" y="7"/>
                  </a:lnTo>
                  <a:lnTo>
                    <a:pt x="3827" y="16"/>
                  </a:lnTo>
                  <a:lnTo>
                    <a:pt x="3839" y="31"/>
                  </a:lnTo>
                  <a:lnTo>
                    <a:pt x="3846" y="49"/>
                  </a:lnTo>
                  <a:lnTo>
                    <a:pt x="3847" y="66"/>
                  </a:lnTo>
                  <a:lnTo>
                    <a:pt x="3842" y="85"/>
                  </a:lnTo>
                  <a:lnTo>
                    <a:pt x="2642" y="3110"/>
                  </a:lnTo>
                  <a:lnTo>
                    <a:pt x="2631" y="3130"/>
                  </a:lnTo>
                  <a:lnTo>
                    <a:pt x="2617" y="3147"/>
                  </a:lnTo>
                  <a:lnTo>
                    <a:pt x="2600" y="3161"/>
                  </a:lnTo>
                  <a:lnTo>
                    <a:pt x="2579" y="3172"/>
                  </a:lnTo>
                  <a:lnTo>
                    <a:pt x="2559" y="3178"/>
                  </a:lnTo>
                  <a:lnTo>
                    <a:pt x="2539" y="3180"/>
                  </a:lnTo>
                  <a:lnTo>
                    <a:pt x="2514" y="3177"/>
                  </a:lnTo>
                  <a:lnTo>
                    <a:pt x="2491" y="3168"/>
                  </a:lnTo>
                  <a:lnTo>
                    <a:pt x="1278" y="2591"/>
                  </a:lnTo>
                  <a:lnTo>
                    <a:pt x="2984" y="878"/>
                  </a:lnTo>
                  <a:lnTo>
                    <a:pt x="1036" y="2477"/>
                  </a:lnTo>
                  <a:lnTo>
                    <a:pt x="63" y="2014"/>
                  </a:lnTo>
                  <a:lnTo>
                    <a:pt x="42" y="2000"/>
                  </a:lnTo>
                  <a:lnTo>
                    <a:pt x="24" y="1983"/>
                  </a:lnTo>
                  <a:lnTo>
                    <a:pt x="11" y="1963"/>
                  </a:lnTo>
                  <a:lnTo>
                    <a:pt x="3" y="1940"/>
                  </a:lnTo>
                  <a:lnTo>
                    <a:pt x="0" y="1915"/>
                  </a:lnTo>
                  <a:lnTo>
                    <a:pt x="2" y="1891"/>
                  </a:lnTo>
                  <a:lnTo>
                    <a:pt x="10" y="1867"/>
                  </a:lnTo>
                  <a:lnTo>
                    <a:pt x="23" y="1846"/>
                  </a:lnTo>
                  <a:lnTo>
                    <a:pt x="41" y="1829"/>
                  </a:lnTo>
                  <a:lnTo>
                    <a:pt x="62" y="1816"/>
                  </a:lnTo>
                  <a:lnTo>
                    <a:pt x="3757" y="5"/>
                  </a:lnTo>
                  <a:lnTo>
                    <a:pt x="3771" y="1"/>
                  </a:lnTo>
                  <a:lnTo>
                    <a:pt x="37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6" name="평행 사변형 15">
            <a:extLst>
              <a:ext uri="{FF2B5EF4-FFF2-40B4-BE49-F238E27FC236}">
                <a16:creationId xmlns:a16="http://schemas.microsoft.com/office/drawing/2014/main" id="{2D2A5C4E-3E96-4978-A4C0-4A90053BF650}"/>
              </a:ext>
            </a:extLst>
          </p:cNvPr>
          <p:cNvSpPr/>
          <p:nvPr/>
        </p:nvSpPr>
        <p:spPr>
          <a:xfrm>
            <a:off x="4580610" y="1998357"/>
            <a:ext cx="1905765" cy="3260729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4845D896-CCD7-443F-8209-6F79F3AAC605}"/>
              </a:ext>
            </a:extLst>
          </p:cNvPr>
          <p:cNvSpPr/>
          <p:nvPr/>
        </p:nvSpPr>
        <p:spPr>
          <a:xfrm>
            <a:off x="4513138" y="3071037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2F559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 dirty="0" err="1"/>
              <a:t>타겟팅</a:t>
            </a:r>
            <a:endParaRPr lang="ko-KR" altLang="en-US" sz="2000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E3B2AB0-0386-46CE-AAD9-EA5EC3E6B170}"/>
              </a:ext>
            </a:extLst>
          </p:cNvPr>
          <p:cNvSpPr/>
          <p:nvPr/>
        </p:nvSpPr>
        <p:spPr>
          <a:xfrm>
            <a:off x="4790112" y="4117627"/>
            <a:ext cx="2498855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주로 로맨스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판타지 장르를 선호하고 대리 만족을 느끼고 싶어하는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10~20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대의 여성층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99DF12C3-EA75-496A-9C65-5F66F636FCF4}"/>
              </a:ext>
            </a:extLst>
          </p:cNvPr>
          <p:cNvSpPr/>
          <p:nvPr/>
        </p:nvSpPr>
        <p:spPr>
          <a:xfrm>
            <a:off x="7856070" y="1998357"/>
            <a:ext cx="1905765" cy="3260729"/>
          </a:xfrm>
          <a:prstGeom prst="parallelogram">
            <a:avLst>
              <a:gd name="adj" fmla="val 40029"/>
            </a:avLst>
          </a:prstGeom>
          <a:solidFill>
            <a:schemeClr val="bg1"/>
          </a:solidFill>
          <a:ln>
            <a:noFill/>
          </a:ln>
          <a:effectLst>
            <a:outerShdw blurRad="355600" dist="520700" dir="10800000" sx="69000" sy="69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 sz="1400"/>
          </a:p>
        </p:txBody>
      </p:sp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9B0D4BD1-EFB5-41DF-BFB4-190CE9F1C9FC}"/>
              </a:ext>
            </a:extLst>
          </p:cNvPr>
          <p:cNvSpPr/>
          <p:nvPr/>
        </p:nvSpPr>
        <p:spPr>
          <a:xfrm>
            <a:off x="7788599" y="3071037"/>
            <a:ext cx="2775829" cy="738070"/>
          </a:xfrm>
          <a:prstGeom prst="parallelogram">
            <a:avLst>
              <a:gd name="adj" fmla="val 23798"/>
            </a:avLst>
          </a:prstGeom>
          <a:solidFill>
            <a:srgbClr val="9DC3E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2000" b="1" dirty="0"/>
              <a:t>포지셔닝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DA883A7-BA34-4291-A428-10F3F3D4EC39}"/>
              </a:ext>
            </a:extLst>
          </p:cNvPr>
          <p:cNvSpPr/>
          <p:nvPr/>
        </p:nvSpPr>
        <p:spPr>
          <a:xfrm>
            <a:off x="8065572" y="4117627"/>
            <a:ext cx="2498856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웹툰의 삽화나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그림체가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퀄리티 있고 스토리가 탄탄한  웹툰들을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과금하지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않고 즐길 수 있다</a:t>
            </a: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31AF35FE-1FC5-4698-8CA4-68F2DA07D973}"/>
              </a:ext>
            </a:extLst>
          </p:cNvPr>
          <p:cNvSpPr>
            <a:spLocks noEditPoints="1"/>
          </p:cNvSpPr>
          <p:nvPr/>
        </p:nvSpPr>
        <p:spPr>
          <a:xfrm>
            <a:off x="6245591" y="2126973"/>
            <a:ext cx="450066" cy="552554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2F5597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 lang="ko-KR" altLang="en-US"/>
            </a:pPr>
            <a:endParaRPr lang="ko-KR" altLang="en-US" sz="1400">
              <a:solidFill>
                <a:prstClr val="black"/>
              </a:solidFill>
              <a:latin typeface="+mn-e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331723C-FE29-4DC4-9FE7-D7718DBD3C25}"/>
              </a:ext>
            </a:extLst>
          </p:cNvPr>
          <p:cNvGrpSpPr/>
          <p:nvPr/>
        </p:nvGrpSpPr>
        <p:grpSpPr>
          <a:xfrm>
            <a:off x="9360158" y="2125963"/>
            <a:ext cx="549329" cy="608865"/>
            <a:chOff x="4006850" y="1601788"/>
            <a:chExt cx="322263" cy="357188"/>
          </a:xfrm>
          <a:solidFill>
            <a:schemeClr val="accent1">
              <a:lumMod val="50000"/>
            </a:schemeClr>
          </a:solidFill>
        </p:grpSpPr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0971CF97-831D-4AE0-A73D-91E9AE4EA3BE}"/>
                </a:ext>
              </a:extLst>
            </p:cNvPr>
            <p:cNvSpPr/>
            <p:nvPr/>
          </p:nvSpPr>
          <p:spPr>
            <a:xfrm>
              <a:off x="4125913" y="1674813"/>
              <a:ext cx="141288" cy="109538"/>
            </a:xfrm>
            <a:custGeom>
              <a:avLst/>
              <a:gdLst>
                <a:gd name="T0" fmla="*/ 680 w 1255"/>
                <a:gd name="T1" fmla="*/ 0 h 963"/>
                <a:gd name="T2" fmla="*/ 736 w 1255"/>
                <a:gd name="T3" fmla="*/ 1 h 963"/>
                <a:gd name="T4" fmla="*/ 793 w 1255"/>
                <a:gd name="T5" fmla="*/ 6 h 963"/>
                <a:gd name="T6" fmla="*/ 849 w 1255"/>
                <a:gd name="T7" fmla="*/ 17 h 963"/>
                <a:gd name="T8" fmla="*/ 904 w 1255"/>
                <a:gd name="T9" fmla="*/ 32 h 963"/>
                <a:gd name="T10" fmla="*/ 958 w 1255"/>
                <a:gd name="T11" fmla="*/ 52 h 963"/>
                <a:gd name="T12" fmla="*/ 1010 w 1255"/>
                <a:gd name="T13" fmla="*/ 77 h 963"/>
                <a:gd name="T14" fmla="*/ 1060 w 1255"/>
                <a:gd name="T15" fmla="*/ 105 h 963"/>
                <a:gd name="T16" fmla="*/ 1107 w 1255"/>
                <a:gd name="T17" fmla="*/ 140 h 963"/>
                <a:gd name="T18" fmla="*/ 1153 w 1255"/>
                <a:gd name="T19" fmla="*/ 178 h 963"/>
                <a:gd name="T20" fmla="*/ 1195 w 1255"/>
                <a:gd name="T21" fmla="*/ 221 h 963"/>
                <a:gd name="T22" fmla="*/ 1255 w 1255"/>
                <a:gd name="T23" fmla="*/ 287 h 963"/>
                <a:gd name="T24" fmla="*/ 1116 w 1255"/>
                <a:gd name="T25" fmla="*/ 413 h 963"/>
                <a:gd name="T26" fmla="*/ 1093 w 1255"/>
                <a:gd name="T27" fmla="*/ 391 h 963"/>
                <a:gd name="T28" fmla="*/ 1070 w 1255"/>
                <a:gd name="T29" fmla="*/ 375 h 963"/>
                <a:gd name="T30" fmla="*/ 1045 w 1255"/>
                <a:gd name="T31" fmla="*/ 364 h 963"/>
                <a:gd name="T32" fmla="*/ 1021 w 1255"/>
                <a:gd name="T33" fmla="*/ 357 h 963"/>
                <a:gd name="T34" fmla="*/ 997 w 1255"/>
                <a:gd name="T35" fmla="*/ 354 h 963"/>
                <a:gd name="T36" fmla="*/ 974 w 1255"/>
                <a:gd name="T37" fmla="*/ 354 h 963"/>
                <a:gd name="T38" fmla="*/ 952 w 1255"/>
                <a:gd name="T39" fmla="*/ 356 h 963"/>
                <a:gd name="T40" fmla="*/ 930 w 1255"/>
                <a:gd name="T41" fmla="*/ 361 h 963"/>
                <a:gd name="T42" fmla="*/ 911 w 1255"/>
                <a:gd name="T43" fmla="*/ 367 h 963"/>
                <a:gd name="T44" fmla="*/ 894 w 1255"/>
                <a:gd name="T45" fmla="*/ 373 h 963"/>
                <a:gd name="T46" fmla="*/ 878 w 1255"/>
                <a:gd name="T47" fmla="*/ 380 h 963"/>
                <a:gd name="T48" fmla="*/ 866 w 1255"/>
                <a:gd name="T49" fmla="*/ 386 h 963"/>
                <a:gd name="T50" fmla="*/ 857 w 1255"/>
                <a:gd name="T51" fmla="*/ 391 h 963"/>
                <a:gd name="T52" fmla="*/ 851 w 1255"/>
                <a:gd name="T53" fmla="*/ 395 h 963"/>
                <a:gd name="T54" fmla="*/ 849 w 1255"/>
                <a:gd name="T55" fmla="*/ 396 h 963"/>
                <a:gd name="T56" fmla="*/ 699 w 1255"/>
                <a:gd name="T57" fmla="*/ 532 h 963"/>
                <a:gd name="T58" fmla="*/ 676 w 1255"/>
                <a:gd name="T59" fmla="*/ 556 h 963"/>
                <a:gd name="T60" fmla="*/ 657 w 1255"/>
                <a:gd name="T61" fmla="*/ 581 h 963"/>
                <a:gd name="T62" fmla="*/ 645 w 1255"/>
                <a:gd name="T63" fmla="*/ 605 h 963"/>
                <a:gd name="T64" fmla="*/ 638 w 1255"/>
                <a:gd name="T65" fmla="*/ 631 h 963"/>
                <a:gd name="T66" fmla="*/ 635 w 1255"/>
                <a:gd name="T67" fmla="*/ 654 h 963"/>
                <a:gd name="T68" fmla="*/ 635 w 1255"/>
                <a:gd name="T69" fmla="*/ 677 h 963"/>
                <a:gd name="T70" fmla="*/ 638 w 1255"/>
                <a:gd name="T71" fmla="*/ 700 h 963"/>
                <a:gd name="T72" fmla="*/ 643 w 1255"/>
                <a:gd name="T73" fmla="*/ 720 h 963"/>
                <a:gd name="T74" fmla="*/ 650 w 1255"/>
                <a:gd name="T75" fmla="*/ 739 h 963"/>
                <a:gd name="T76" fmla="*/ 657 w 1255"/>
                <a:gd name="T77" fmla="*/ 757 h 963"/>
                <a:gd name="T78" fmla="*/ 666 w 1255"/>
                <a:gd name="T79" fmla="*/ 771 h 963"/>
                <a:gd name="T80" fmla="*/ 673 w 1255"/>
                <a:gd name="T81" fmla="*/ 783 h 963"/>
                <a:gd name="T82" fmla="*/ 679 w 1255"/>
                <a:gd name="T83" fmla="*/ 792 h 963"/>
                <a:gd name="T84" fmla="*/ 684 w 1255"/>
                <a:gd name="T85" fmla="*/ 799 h 963"/>
                <a:gd name="T86" fmla="*/ 686 w 1255"/>
                <a:gd name="T87" fmla="*/ 802 h 963"/>
                <a:gd name="T88" fmla="*/ 505 w 1255"/>
                <a:gd name="T89" fmla="*/ 963 h 963"/>
                <a:gd name="T90" fmla="*/ 0 w 1255"/>
                <a:gd name="T91" fmla="*/ 400 h 963"/>
                <a:gd name="T92" fmla="*/ 255 w 1255"/>
                <a:gd name="T93" fmla="*/ 170 h 963"/>
                <a:gd name="T94" fmla="*/ 302 w 1255"/>
                <a:gd name="T95" fmla="*/ 133 h 963"/>
                <a:gd name="T96" fmla="*/ 352 w 1255"/>
                <a:gd name="T97" fmla="*/ 99 h 963"/>
                <a:gd name="T98" fmla="*/ 403 w 1255"/>
                <a:gd name="T99" fmla="*/ 71 h 963"/>
                <a:gd name="T100" fmla="*/ 457 w 1255"/>
                <a:gd name="T101" fmla="*/ 46 h 963"/>
                <a:gd name="T102" fmla="*/ 511 w 1255"/>
                <a:gd name="T103" fmla="*/ 28 h 963"/>
                <a:gd name="T104" fmla="*/ 567 w 1255"/>
                <a:gd name="T105" fmla="*/ 13 h 963"/>
                <a:gd name="T106" fmla="*/ 623 w 1255"/>
                <a:gd name="T107" fmla="*/ 4 h 963"/>
                <a:gd name="T108" fmla="*/ 680 w 1255"/>
                <a:gd name="T109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55" h="963">
                  <a:moveTo>
                    <a:pt x="680" y="0"/>
                  </a:moveTo>
                  <a:lnTo>
                    <a:pt x="736" y="1"/>
                  </a:lnTo>
                  <a:lnTo>
                    <a:pt x="793" y="6"/>
                  </a:lnTo>
                  <a:lnTo>
                    <a:pt x="849" y="17"/>
                  </a:lnTo>
                  <a:lnTo>
                    <a:pt x="904" y="32"/>
                  </a:lnTo>
                  <a:lnTo>
                    <a:pt x="958" y="52"/>
                  </a:lnTo>
                  <a:lnTo>
                    <a:pt x="1010" y="77"/>
                  </a:lnTo>
                  <a:lnTo>
                    <a:pt x="1060" y="105"/>
                  </a:lnTo>
                  <a:lnTo>
                    <a:pt x="1107" y="140"/>
                  </a:lnTo>
                  <a:lnTo>
                    <a:pt x="1153" y="178"/>
                  </a:lnTo>
                  <a:lnTo>
                    <a:pt x="1195" y="221"/>
                  </a:lnTo>
                  <a:lnTo>
                    <a:pt x="1255" y="287"/>
                  </a:lnTo>
                  <a:lnTo>
                    <a:pt x="1116" y="413"/>
                  </a:lnTo>
                  <a:lnTo>
                    <a:pt x="1093" y="391"/>
                  </a:lnTo>
                  <a:lnTo>
                    <a:pt x="1070" y="375"/>
                  </a:lnTo>
                  <a:lnTo>
                    <a:pt x="1045" y="364"/>
                  </a:lnTo>
                  <a:lnTo>
                    <a:pt x="1021" y="357"/>
                  </a:lnTo>
                  <a:lnTo>
                    <a:pt x="997" y="354"/>
                  </a:lnTo>
                  <a:lnTo>
                    <a:pt x="974" y="354"/>
                  </a:lnTo>
                  <a:lnTo>
                    <a:pt x="952" y="356"/>
                  </a:lnTo>
                  <a:lnTo>
                    <a:pt x="930" y="361"/>
                  </a:lnTo>
                  <a:lnTo>
                    <a:pt x="911" y="367"/>
                  </a:lnTo>
                  <a:lnTo>
                    <a:pt x="894" y="373"/>
                  </a:lnTo>
                  <a:lnTo>
                    <a:pt x="878" y="380"/>
                  </a:lnTo>
                  <a:lnTo>
                    <a:pt x="866" y="386"/>
                  </a:lnTo>
                  <a:lnTo>
                    <a:pt x="857" y="391"/>
                  </a:lnTo>
                  <a:lnTo>
                    <a:pt x="851" y="395"/>
                  </a:lnTo>
                  <a:lnTo>
                    <a:pt x="849" y="396"/>
                  </a:lnTo>
                  <a:lnTo>
                    <a:pt x="699" y="532"/>
                  </a:lnTo>
                  <a:lnTo>
                    <a:pt x="676" y="556"/>
                  </a:lnTo>
                  <a:lnTo>
                    <a:pt x="657" y="581"/>
                  </a:lnTo>
                  <a:lnTo>
                    <a:pt x="645" y="605"/>
                  </a:lnTo>
                  <a:lnTo>
                    <a:pt x="638" y="631"/>
                  </a:lnTo>
                  <a:lnTo>
                    <a:pt x="635" y="654"/>
                  </a:lnTo>
                  <a:lnTo>
                    <a:pt x="635" y="677"/>
                  </a:lnTo>
                  <a:lnTo>
                    <a:pt x="638" y="700"/>
                  </a:lnTo>
                  <a:lnTo>
                    <a:pt x="643" y="720"/>
                  </a:lnTo>
                  <a:lnTo>
                    <a:pt x="650" y="739"/>
                  </a:lnTo>
                  <a:lnTo>
                    <a:pt x="657" y="757"/>
                  </a:lnTo>
                  <a:lnTo>
                    <a:pt x="666" y="771"/>
                  </a:lnTo>
                  <a:lnTo>
                    <a:pt x="673" y="783"/>
                  </a:lnTo>
                  <a:lnTo>
                    <a:pt x="679" y="792"/>
                  </a:lnTo>
                  <a:lnTo>
                    <a:pt x="684" y="799"/>
                  </a:lnTo>
                  <a:lnTo>
                    <a:pt x="686" y="802"/>
                  </a:lnTo>
                  <a:lnTo>
                    <a:pt x="505" y="963"/>
                  </a:lnTo>
                  <a:lnTo>
                    <a:pt x="0" y="400"/>
                  </a:lnTo>
                  <a:lnTo>
                    <a:pt x="255" y="170"/>
                  </a:lnTo>
                  <a:lnTo>
                    <a:pt x="302" y="133"/>
                  </a:lnTo>
                  <a:lnTo>
                    <a:pt x="352" y="99"/>
                  </a:lnTo>
                  <a:lnTo>
                    <a:pt x="403" y="71"/>
                  </a:lnTo>
                  <a:lnTo>
                    <a:pt x="457" y="46"/>
                  </a:lnTo>
                  <a:lnTo>
                    <a:pt x="511" y="28"/>
                  </a:lnTo>
                  <a:lnTo>
                    <a:pt x="567" y="13"/>
                  </a:lnTo>
                  <a:lnTo>
                    <a:pt x="623" y="4"/>
                  </a:lnTo>
                  <a:lnTo>
                    <a:pt x="6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B483E4E-6506-4232-A6C4-508E4711413D}"/>
                </a:ext>
              </a:extLst>
            </p:cNvPr>
            <p:cNvSpPr/>
            <p:nvPr/>
          </p:nvSpPr>
          <p:spPr>
            <a:xfrm>
              <a:off x="4006850" y="1725613"/>
              <a:ext cx="234950" cy="233363"/>
            </a:xfrm>
            <a:custGeom>
              <a:avLst/>
              <a:gdLst>
                <a:gd name="T0" fmla="*/ 992 w 2072"/>
                <a:gd name="T1" fmla="*/ 0 h 2058"/>
                <a:gd name="T2" fmla="*/ 2072 w 2072"/>
                <a:gd name="T3" fmla="*/ 1204 h 2058"/>
                <a:gd name="T4" fmla="*/ 1350 w 2072"/>
                <a:gd name="T5" fmla="*/ 1852 h 2058"/>
                <a:gd name="T6" fmla="*/ 1309 w 2072"/>
                <a:gd name="T7" fmla="*/ 1886 h 2058"/>
                <a:gd name="T8" fmla="*/ 1266 w 2072"/>
                <a:gd name="T9" fmla="*/ 1916 h 2058"/>
                <a:gd name="T10" fmla="*/ 1220 w 2072"/>
                <a:gd name="T11" fmla="*/ 1945 h 2058"/>
                <a:gd name="T12" fmla="*/ 1172 w 2072"/>
                <a:gd name="T13" fmla="*/ 1970 h 2058"/>
                <a:gd name="T14" fmla="*/ 1122 w 2072"/>
                <a:gd name="T15" fmla="*/ 1993 h 2058"/>
                <a:gd name="T16" fmla="*/ 1070 w 2072"/>
                <a:gd name="T17" fmla="*/ 2011 h 2058"/>
                <a:gd name="T18" fmla="*/ 1018 w 2072"/>
                <a:gd name="T19" fmla="*/ 2027 h 2058"/>
                <a:gd name="T20" fmla="*/ 964 w 2072"/>
                <a:gd name="T21" fmla="*/ 2040 h 2058"/>
                <a:gd name="T22" fmla="*/ 910 w 2072"/>
                <a:gd name="T23" fmla="*/ 2050 h 2058"/>
                <a:gd name="T24" fmla="*/ 856 w 2072"/>
                <a:gd name="T25" fmla="*/ 2056 h 2058"/>
                <a:gd name="T26" fmla="*/ 801 w 2072"/>
                <a:gd name="T27" fmla="*/ 2058 h 2058"/>
                <a:gd name="T28" fmla="*/ 747 w 2072"/>
                <a:gd name="T29" fmla="*/ 2057 h 2058"/>
                <a:gd name="T30" fmla="*/ 694 w 2072"/>
                <a:gd name="T31" fmla="*/ 2052 h 2058"/>
                <a:gd name="T32" fmla="*/ 642 w 2072"/>
                <a:gd name="T33" fmla="*/ 2044 h 2058"/>
                <a:gd name="T34" fmla="*/ 592 w 2072"/>
                <a:gd name="T35" fmla="*/ 2032 h 2058"/>
                <a:gd name="T36" fmla="*/ 542 w 2072"/>
                <a:gd name="T37" fmla="*/ 2015 h 2058"/>
                <a:gd name="T38" fmla="*/ 494 w 2072"/>
                <a:gd name="T39" fmla="*/ 1995 h 2058"/>
                <a:gd name="T40" fmla="*/ 449 w 2072"/>
                <a:gd name="T41" fmla="*/ 1971 h 2058"/>
                <a:gd name="T42" fmla="*/ 406 w 2072"/>
                <a:gd name="T43" fmla="*/ 1943 h 2058"/>
                <a:gd name="T44" fmla="*/ 367 w 2072"/>
                <a:gd name="T45" fmla="*/ 1910 h 2058"/>
                <a:gd name="T46" fmla="*/ 330 w 2072"/>
                <a:gd name="T47" fmla="*/ 1874 h 2058"/>
                <a:gd name="T48" fmla="*/ 138 w 2072"/>
                <a:gd name="T49" fmla="*/ 1661 h 2058"/>
                <a:gd name="T50" fmla="*/ 106 w 2072"/>
                <a:gd name="T51" fmla="*/ 1620 h 2058"/>
                <a:gd name="T52" fmla="*/ 77 w 2072"/>
                <a:gd name="T53" fmla="*/ 1577 h 2058"/>
                <a:gd name="T54" fmla="*/ 54 w 2072"/>
                <a:gd name="T55" fmla="*/ 1532 h 2058"/>
                <a:gd name="T56" fmla="*/ 35 w 2072"/>
                <a:gd name="T57" fmla="*/ 1484 h 2058"/>
                <a:gd name="T58" fmla="*/ 20 w 2072"/>
                <a:gd name="T59" fmla="*/ 1435 h 2058"/>
                <a:gd name="T60" fmla="*/ 9 w 2072"/>
                <a:gd name="T61" fmla="*/ 1384 h 2058"/>
                <a:gd name="T62" fmla="*/ 3 w 2072"/>
                <a:gd name="T63" fmla="*/ 1331 h 2058"/>
                <a:gd name="T64" fmla="*/ 0 w 2072"/>
                <a:gd name="T65" fmla="*/ 1278 h 2058"/>
                <a:gd name="T66" fmla="*/ 1 w 2072"/>
                <a:gd name="T67" fmla="*/ 1225 h 2058"/>
                <a:gd name="T68" fmla="*/ 6 w 2072"/>
                <a:gd name="T69" fmla="*/ 1171 h 2058"/>
                <a:gd name="T70" fmla="*/ 14 w 2072"/>
                <a:gd name="T71" fmla="*/ 1117 h 2058"/>
                <a:gd name="T72" fmla="*/ 26 w 2072"/>
                <a:gd name="T73" fmla="*/ 1064 h 2058"/>
                <a:gd name="T74" fmla="*/ 41 w 2072"/>
                <a:gd name="T75" fmla="*/ 1011 h 2058"/>
                <a:gd name="T76" fmla="*/ 60 w 2072"/>
                <a:gd name="T77" fmla="*/ 959 h 2058"/>
                <a:gd name="T78" fmla="*/ 81 w 2072"/>
                <a:gd name="T79" fmla="*/ 908 h 2058"/>
                <a:gd name="T80" fmla="*/ 106 w 2072"/>
                <a:gd name="T81" fmla="*/ 860 h 2058"/>
                <a:gd name="T82" fmla="*/ 133 w 2072"/>
                <a:gd name="T83" fmla="*/ 813 h 2058"/>
                <a:gd name="T84" fmla="*/ 164 w 2072"/>
                <a:gd name="T85" fmla="*/ 768 h 2058"/>
                <a:gd name="T86" fmla="*/ 197 w 2072"/>
                <a:gd name="T87" fmla="*/ 725 h 2058"/>
                <a:gd name="T88" fmla="*/ 232 w 2072"/>
                <a:gd name="T89" fmla="*/ 685 h 2058"/>
                <a:gd name="T90" fmla="*/ 270 w 2072"/>
                <a:gd name="T91" fmla="*/ 649 h 2058"/>
                <a:gd name="T92" fmla="*/ 992 w 2072"/>
                <a:gd name="T93" fmla="*/ 0 h 20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72" h="2058">
                  <a:moveTo>
                    <a:pt x="992" y="0"/>
                  </a:moveTo>
                  <a:lnTo>
                    <a:pt x="2072" y="1204"/>
                  </a:lnTo>
                  <a:lnTo>
                    <a:pt x="1350" y="1852"/>
                  </a:lnTo>
                  <a:lnTo>
                    <a:pt x="1309" y="1886"/>
                  </a:lnTo>
                  <a:lnTo>
                    <a:pt x="1266" y="1916"/>
                  </a:lnTo>
                  <a:lnTo>
                    <a:pt x="1220" y="1945"/>
                  </a:lnTo>
                  <a:lnTo>
                    <a:pt x="1172" y="1970"/>
                  </a:lnTo>
                  <a:lnTo>
                    <a:pt x="1122" y="1993"/>
                  </a:lnTo>
                  <a:lnTo>
                    <a:pt x="1070" y="2011"/>
                  </a:lnTo>
                  <a:lnTo>
                    <a:pt x="1018" y="2027"/>
                  </a:lnTo>
                  <a:lnTo>
                    <a:pt x="964" y="2040"/>
                  </a:lnTo>
                  <a:lnTo>
                    <a:pt x="910" y="2050"/>
                  </a:lnTo>
                  <a:lnTo>
                    <a:pt x="856" y="2056"/>
                  </a:lnTo>
                  <a:lnTo>
                    <a:pt x="801" y="2058"/>
                  </a:lnTo>
                  <a:lnTo>
                    <a:pt x="747" y="2057"/>
                  </a:lnTo>
                  <a:lnTo>
                    <a:pt x="694" y="2052"/>
                  </a:lnTo>
                  <a:lnTo>
                    <a:pt x="642" y="2044"/>
                  </a:lnTo>
                  <a:lnTo>
                    <a:pt x="592" y="2032"/>
                  </a:lnTo>
                  <a:lnTo>
                    <a:pt x="542" y="2015"/>
                  </a:lnTo>
                  <a:lnTo>
                    <a:pt x="494" y="1995"/>
                  </a:lnTo>
                  <a:lnTo>
                    <a:pt x="449" y="1971"/>
                  </a:lnTo>
                  <a:lnTo>
                    <a:pt x="406" y="1943"/>
                  </a:lnTo>
                  <a:lnTo>
                    <a:pt x="367" y="1910"/>
                  </a:lnTo>
                  <a:lnTo>
                    <a:pt x="330" y="1874"/>
                  </a:lnTo>
                  <a:lnTo>
                    <a:pt x="138" y="1661"/>
                  </a:lnTo>
                  <a:lnTo>
                    <a:pt x="106" y="1620"/>
                  </a:lnTo>
                  <a:lnTo>
                    <a:pt x="77" y="1577"/>
                  </a:lnTo>
                  <a:lnTo>
                    <a:pt x="54" y="1532"/>
                  </a:lnTo>
                  <a:lnTo>
                    <a:pt x="35" y="1484"/>
                  </a:lnTo>
                  <a:lnTo>
                    <a:pt x="20" y="1435"/>
                  </a:lnTo>
                  <a:lnTo>
                    <a:pt x="9" y="1384"/>
                  </a:lnTo>
                  <a:lnTo>
                    <a:pt x="3" y="1331"/>
                  </a:lnTo>
                  <a:lnTo>
                    <a:pt x="0" y="1278"/>
                  </a:lnTo>
                  <a:lnTo>
                    <a:pt x="1" y="1225"/>
                  </a:lnTo>
                  <a:lnTo>
                    <a:pt x="6" y="1171"/>
                  </a:lnTo>
                  <a:lnTo>
                    <a:pt x="14" y="1117"/>
                  </a:lnTo>
                  <a:lnTo>
                    <a:pt x="26" y="1064"/>
                  </a:lnTo>
                  <a:lnTo>
                    <a:pt x="41" y="1011"/>
                  </a:lnTo>
                  <a:lnTo>
                    <a:pt x="60" y="959"/>
                  </a:lnTo>
                  <a:lnTo>
                    <a:pt x="81" y="908"/>
                  </a:lnTo>
                  <a:lnTo>
                    <a:pt x="106" y="860"/>
                  </a:lnTo>
                  <a:lnTo>
                    <a:pt x="133" y="813"/>
                  </a:lnTo>
                  <a:lnTo>
                    <a:pt x="164" y="768"/>
                  </a:lnTo>
                  <a:lnTo>
                    <a:pt x="197" y="725"/>
                  </a:lnTo>
                  <a:lnTo>
                    <a:pt x="232" y="685"/>
                  </a:lnTo>
                  <a:lnTo>
                    <a:pt x="270" y="649"/>
                  </a:lnTo>
                  <a:lnTo>
                    <a:pt x="9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163E2BFE-6067-49FB-A67C-4A9AC3F67C50}"/>
                </a:ext>
              </a:extLst>
            </p:cNvPr>
            <p:cNvSpPr/>
            <p:nvPr/>
          </p:nvSpPr>
          <p:spPr>
            <a:xfrm>
              <a:off x="4191000" y="1716088"/>
              <a:ext cx="111125" cy="141288"/>
            </a:xfrm>
            <a:custGeom>
              <a:avLst/>
              <a:gdLst>
                <a:gd name="T0" fmla="*/ 754 w 984"/>
                <a:gd name="T1" fmla="*/ 0 h 1236"/>
                <a:gd name="T2" fmla="*/ 814 w 984"/>
                <a:gd name="T3" fmla="*/ 66 h 1236"/>
                <a:gd name="T4" fmla="*/ 853 w 984"/>
                <a:gd name="T5" fmla="*/ 113 h 1236"/>
                <a:gd name="T6" fmla="*/ 887 w 984"/>
                <a:gd name="T7" fmla="*/ 162 h 1236"/>
                <a:gd name="T8" fmla="*/ 915 w 984"/>
                <a:gd name="T9" fmla="*/ 214 h 1236"/>
                <a:gd name="T10" fmla="*/ 939 w 984"/>
                <a:gd name="T11" fmla="*/ 267 h 1236"/>
                <a:gd name="T12" fmla="*/ 957 w 984"/>
                <a:gd name="T13" fmla="*/ 321 h 1236"/>
                <a:gd name="T14" fmla="*/ 971 w 984"/>
                <a:gd name="T15" fmla="*/ 377 h 1236"/>
                <a:gd name="T16" fmla="*/ 980 w 984"/>
                <a:gd name="T17" fmla="*/ 433 h 1236"/>
                <a:gd name="T18" fmla="*/ 984 w 984"/>
                <a:gd name="T19" fmla="*/ 490 h 1236"/>
                <a:gd name="T20" fmla="*/ 983 w 984"/>
                <a:gd name="T21" fmla="*/ 547 h 1236"/>
                <a:gd name="T22" fmla="*/ 978 w 984"/>
                <a:gd name="T23" fmla="*/ 603 h 1236"/>
                <a:gd name="T24" fmla="*/ 968 w 984"/>
                <a:gd name="T25" fmla="*/ 659 h 1236"/>
                <a:gd name="T26" fmla="*/ 953 w 984"/>
                <a:gd name="T27" fmla="*/ 714 h 1236"/>
                <a:gd name="T28" fmla="*/ 933 w 984"/>
                <a:gd name="T29" fmla="*/ 768 h 1236"/>
                <a:gd name="T30" fmla="*/ 908 w 984"/>
                <a:gd name="T31" fmla="*/ 819 h 1236"/>
                <a:gd name="T32" fmla="*/ 880 w 984"/>
                <a:gd name="T33" fmla="*/ 870 h 1236"/>
                <a:gd name="T34" fmla="*/ 845 w 984"/>
                <a:gd name="T35" fmla="*/ 918 h 1236"/>
                <a:gd name="T36" fmla="*/ 806 w 984"/>
                <a:gd name="T37" fmla="*/ 963 h 1236"/>
                <a:gd name="T38" fmla="*/ 764 w 984"/>
                <a:gd name="T39" fmla="*/ 1006 h 1236"/>
                <a:gd name="T40" fmla="*/ 507 w 984"/>
                <a:gd name="T41" fmla="*/ 1236 h 1236"/>
                <a:gd name="T42" fmla="*/ 0 w 984"/>
                <a:gd name="T43" fmla="*/ 671 h 1236"/>
                <a:gd name="T44" fmla="*/ 180 w 984"/>
                <a:gd name="T45" fmla="*/ 509 h 1236"/>
                <a:gd name="T46" fmla="*/ 180 w 984"/>
                <a:gd name="T47" fmla="*/ 507 h 1236"/>
                <a:gd name="T48" fmla="*/ 205 w 984"/>
                <a:gd name="T49" fmla="*/ 530 h 1236"/>
                <a:gd name="T50" fmla="*/ 229 w 984"/>
                <a:gd name="T51" fmla="*/ 548 h 1236"/>
                <a:gd name="T52" fmla="*/ 254 w 984"/>
                <a:gd name="T53" fmla="*/ 559 h 1236"/>
                <a:gd name="T54" fmla="*/ 279 w 984"/>
                <a:gd name="T55" fmla="*/ 566 h 1236"/>
                <a:gd name="T56" fmla="*/ 303 w 984"/>
                <a:gd name="T57" fmla="*/ 569 h 1236"/>
                <a:gd name="T58" fmla="*/ 328 w 984"/>
                <a:gd name="T59" fmla="*/ 568 h 1236"/>
                <a:gd name="T60" fmla="*/ 350 w 984"/>
                <a:gd name="T61" fmla="*/ 565 h 1236"/>
                <a:gd name="T62" fmla="*/ 372 w 984"/>
                <a:gd name="T63" fmla="*/ 559 h 1236"/>
                <a:gd name="T64" fmla="*/ 391 w 984"/>
                <a:gd name="T65" fmla="*/ 552 h 1236"/>
                <a:gd name="T66" fmla="*/ 409 w 984"/>
                <a:gd name="T67" fmla="*/ 545 h 1236"/>
                <a:gd name="T68" fmla="*/ 423 w 984"/>
                <a:gd name="T69" fmla="*/ 536 h 1236"/>
                <a:gd name="T70" fmla="*/ 436 w 984"/>
                <a:gd name="T71" fmla="*/ 529 h 1236"/>
                <a:gd name="T72" fmla="*/ 445 w 984"/>
                <a:gd name="T73" fmla="*/ 523 h 1236"/>
                <a:gd name="T74" fmla="*/ 451 w 984"/>
                <a:gd name="T75" fmla="*/ 519 h 1236"/>
                <a:gd name="T76" fmla="*/ 453 w 984"/>
                <a:gd name="T77" fmla="*/ 518 h 1236"/>
                <a:gd name="T78" fmla="*/ 595 w 984"/>
                <a:gd name="T79" fmla="*/ 391 h 1236"/>
                <a:gd name="T80" fmla="*/ 618 w 984"/>
                <a:gd name="T81" fmla="*/ 366 h 1236"/>
                <a:gd name="T82" fmla="*/ 635 w 984"/>
                <a:gd name="T83" fmla="*/ 342 h 1236"/>
                <a:gd name="T84" fmla="*/ 647 w 984"/>
                <a:gd name="T85" fmla="*/ 317 h 1236"/>
                <a:gd name="T86" fmla="*/ 655 w 984"/>
                <a:gd name="T87" fmla="*/ 293 h 1236"/>
                <a:gd name="T88" fmla="*/ 659 w 984"/>
                <a:gd name="T89" fmla="*/ 269 h 1236"/>
                <a:gd name="T90" fmla="*/ 659 w 984"/>
                <a:gd name="T91" fmla="*/ 246 h 1236"/>
                <a:gd name="T92" fmla="*/ 656 w 984"/>
                <a:gd name="T93" fmla="*/ 224 h 1236"/>
                <a:gd name="T94" fmla="*/ 651 w 984"/>
                <a:gd name="T95" fmla="*/ 203 h 1236"/>
                <a:gd name="T96" fmla="*/ 644 w 984"/>
                <a:gd name="T97" fmla="*/ 185 h 1236"/>
                <a:gd name="T98" fmla="*/ 637 w 984"/>
                <a:gd name="T99" fmla="*/ 169 h 1236"/>
                <a:gd name="T100" fmla="*/ 630 w 984"/>
                <a:gd name="T101" fmla="*/ 154 h 1236"/>
                <a:gd name="T102" fmla="*/ 624 w 984"/>
                <a:gd name="T103" fmla="*/ 142 h 1236"/>
                <a:gd name="T104" fmla="*/ 618 w 984"/>
                <a:gd name="T105" fmla="*/ 134 h 1236"/>
                <a:gd name="T106" fmla="*/ 614 w 984"/>
                <a:gd name="T107" fmla="*/ 128 h 1236"/>
                <a:gd name="T108" fmla="*/ 613 w 984"/>
                <a:gd name="T109" fmla="*/ 127 h 1236"/>
                <a:gd name="T110" fmla="*/ 754 w 984"/>
                <a:gd name="T111" fmla="*/ 0 h 1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84" h="1236">
                  <a:moveTo>
                    <a:pt x="754" y="0"/>
                  </a:moveTo>
                  <a:lnTo>
                    <a:pt x="814" y="66"/>
                  </a:lnTo>
                  <a:lnTo>
                    <a:pt x="853" y="113"/>
                  </a:lnTo>
                  <a:lnTo>
                    <a:pt x="887" y="162"/>
                  </a:lnTo>
                  <a:lnTo>
                    <a:pt x="915" y="214"/>
                  </a:lnTo>
                  <a:lnTo>
                    <a:pt x="939" y="267"/>
                  </a:lnTo>
                  <a:lnTo>
                    <a:pt x="957" y="321"/>
                  </a:lnTo>
                  <a:lnTo>
                    <a:pt x="971" y="377"/>
                  </a:lnTo>
                  <a:lnTo>
                    <a:pt x="980" y="433"/>
                  </a:lnTo>
                  <a:lnTo>
                    <a:pt x="984" y="490"/>
                  </a:lnTo>
                  <a:lnTo>
                    <a:pt x="983" y="547"/>
                  </a:lnTo>
                  <a:lnTo>
                    <a:pt x="978" y="603"/>
                  </a:lnTo>
                  <a:lnTo>
                    <a:pt x="968" y="659"/>
                  </a:lnTo>
                  <a:lnTo>
                    <a:pt x="953" y="714"/>
                  </a:lnTo>
                  <a:lnTo>
                    <a:pt x="933" y="768"/>
                  </a:lnTo>
                  <a:lnTo>
                    <a:pt x="908" y="819"/>
                  </a:lnTo>
                  <a:lnTo>
                    <a:pt x="880" y="870"/>
                  </a:lnTo>
                  <a:lnTo>
                    <a:pt x="845" y="918"/>
                  </a:lnTo>
                  <a:lnTo>
                    <a:pt x="806" y="963"/>
                  </a:lnTo>
                  <a:lnTo>
                    <a:pt x="764" y="1006"/>
                  </a:lnTo>
                  <a:lnTo>
                    <a:pt x="507" y="1236"/>
                  </a:lnTo>
                  <a:lnTo>
                    <a:pt x="0" y="671"/>
                  </a:lnTo>
                  <a:lnTo>
                    <a:pt x="180" y="509"/>
                  </a:lnTo>
                  <a:lnTo>
                    <a:pt x="180" y="507"/>
                  </a:lnTo>
                  <a:lnTo>
                    <a:pt x="205" y="530"/>
                  </a:lnTo>
                  <a:lnTo>
                    <a:pt x="229" y="548"/>
                  </a:lnTo>
                  <a:lnTo>
                    <a:pt x="254" y="559"/>
                  </a:lnTo>
                  <a:lnTo>
                    <a:pt x="279" y="566"/>
                  </a:lnTo>
                  <a:lnTo>
                    <a:pt x="303" y="569"/>
                  </a:lnTo>
                  <a:lnTo>
                    <a:pt x="328" y="568"/>
                  </a:lnTo>
                  <a:lnTo>
                    <a:pt x="350" y="565"/>
                  </a:lnTo>
                  <a:lnTo>
                    <a:pt x="372" y="559"/>
                  </a:lnTo>
                  <a:lnTo>
                    <a:pt x="391" y="552"/>
                  </a:lnTo>
                  <a:lnTo>
                    <a:pt x="409" y="545"/>
                  </a:lnTo>
                  <a:lnTo>
                    <a:pt x="423" y="536"/>
                  </a:lnTo>
                  <a:lnTo>
                    <a:pt x="436" y="529"/>
                  </a:lnTo>
                  <a:lnTo>
                    <a:pt x="445" y="523"/>
                  </a:lnTo>
                  <a:lnTo>
                    <a:pt x="451" y="519"/>
                  </a:lnTo>
                  <a:lnTo>
                    <a:pt x="453" y="518"/>
                  </a:lnTo>
                  <a:lnTo>
                    <a:pt x="595" y="391"/>
                  </a:lnTo>
                  <a:lnTo>
                    <a:pt x="618" y="366"/>
                  </a:lnTo>
                  <a:lnTo>
                    <a:pt x="635" y="342"/>
                  </a:lnTo>
                  <a:lnTo>
                    <a:pt x="647" y="317"/>
                  </a:lnTo>
                  <a:lnTo>
                    <a:pt x="655" y="293"/>
                  </a:lnTo>
                  <a:lnTo>
                    <a:pt x="659" y="269"/>
                  </a:lnTo>
                  <a:lnTo>
                    <a:pt x="659" y="246"/>
                  </a:lnTo>
                  <a:lnTo>
                    <a:pt x="656" y="224"/>
                  </a:lnTo>
                  <a:lnTo>
                    <a:pt x="651" y="203"/>
                  </a:lnTo>
                  <a:lnTo>
                    <a:pt x="644" y="185"/>
                  </a:lnTo>
                  <a:lnTo>
                    <a:pt x="637" y="169"/>
                  </a:lnTo>
                  <a:lnTo>
                    <a:pt x="630" y="154"/>
                  </a:lnTo>
                  <a:lnTo>
                    <a:pt x="624" y="142"/>
                  </a:lnTo>
                  <a:lnTo>
                    <a:pt x="618" y="134"/>
                  </a:lnTo>
                  <a:lnTo>
                    <a:pt x="614" y="128"/>
                  </a:lnTo>
                  <a:lnTo>
                    <a:pt x="613" y="127"/>
                  </a:lnTo>
                  <a:lnTo>
                    <a:pt x="7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49B138B1-8E65-41D0-9292-726FFEF8EAB9}"/>
                </a:ext>
              </a:extLst>
            </p:cNvPr>
            <p:cNvSpPr/>
            <p:nvPr/>
          </p:nvSpPr>
          <p:spPr>
            <a:xfrm>
              <a:off x="4267200" y="1601788"/>
              <a:ext cx="61913" cy="114300"/>
            </a:xfrm>
            <a:custGeom>
              <a:avLst/>
              <a:gdLst>
                <a:gd name="T0" fmla="*/ 351 w 546"/>
                <a:gd name="T1" fmla="*/ 3 h 1016"/>
                <a:gd name="T2" fmla="*/ 442 w 546"/>
                <a:gd name="T3" fmla="*/ 23 h 1016"/>
                <a:gd name="T4" fmla="*/ 538 w 546"/>
                <a:gd name="T5" fmla="*/ 60 h 1016"/>
                <a:gd name="T6" fmla="*/ 546 w 546"/>
                <a:gd name="T7" fmla="*/ 72 h 1016"/>
                <a:gd name="T8" fmla="*/ 540 w 546"/>
                <a:gd name="T9" fmla="*/ 91 h 1016"/>
                <a:gd name="T10" fmla="*/ 521 w 546"/>
                <a:gd name="T11" fmla="*/ 113 h 1016"/>
                <a:gd name="T12" fmla="*/ 499 w 546"/>
                <a:gd name="T13" fmla="*/ 125 h 1016"/>
                <a:gd name="T14" fmla="*/ 480 w 546"/>
                <a:gd name="T15" fmla="*/ 125 h 1016"/>
                <a:gd name="T16" fmla="*/ 386 w 546"/>
                <a:gd name="T17" fmla="*/ 89 h 1016"/>
                <a:gd name="T18" fmla="*/ 305 w 546"/>
                <a:gd name="T19" fmla="*/ 72 h 1016"/>
                <a:gd name="T20" fmla="*/ 235 w 546"/>
                <a:gd name="T21" fmla="*/ 68 h 1016"/>
                <a:gd name="T22" fmla="*/ 178 w 546"/>
                <a:gd name="T23" fmla="*/ 75 h 1016"/>
                <a:gd name="T24" fmla="*/ 136 w 546"/>
                <a:gd name="T25" fmla="*/ 90 h 1016"/>
                <a:gd name="T26" fmla="*/ 107 w 546"/>
                <a:gd name="T27" fmla="*/ 111 h 1016"/>
                <a:gd name="T28" fmla="*/ 88 w 546"/>
                <a:gd name="T29" fmla="*/ 145 h 1016"/>
                <a:gd name="T30" fmla="*/ 82 w 546"/>
                <a:gd name="T31" fmla="*/ 191 h 1016"/>
                <a:gd name="T32" fmla="*/ 93 w 546"/>
                <a:gd name="T33" fmla="*/ 247 h 1016"/>
                <a:gd name="T34" fmla="*/ 124 w 546"/>
                <a:gd name="T35" fmla="*/ 310 h 1016"/>
                <a:gd name="T36" fmla="*/ 180 w 546"/>
                <a:gd name="T37" fmla="*/ 377 h 1016"/>
                <a:gd name="T38" fmla="*/ 262 w 546"/>
                <a:gd name="T39" fmla="*/ 449 h 1016"/>
                <a:gd name="T40" fmla="*/ 330 w 546"/>
                <a:gd name="T41" fmla="*/ 523 h 1016"/>
                <a:gd name="T42" fmla="*/ 372 w 546"/>
                <a:gd name="T43" fmla="*/ 594 h 1016"/>
                <a:gd name="T44" fmla="*/ 389 w 546"/>
                <a:gd name="T45" fmla="*/ 665 h 1016"/>
                <a:gd name="T46" fmla="*/ 381 w 546"/>
                <a:gd name="T47" fmla="*/ 733 h 1016"/>
                <a:gd name="T48" fmla="*/ 347 w 546"/>
                <a:gd name="T49" fmla="*/ 799 h 1016"/>
                <a:gd name="T50" fmla="*/ 302 w 546"/>
                <a:gd name="T51" fmla="*/ 856 h 1016"/>
                <a:gd name="T52" fmla="*/ 253 w 546"/>
                <a:gd name="T53" fmla="*/ 904 h 1016"/>
                <a:gd name="T54" fmla="*/ 202 w 546"/>
                <a:gd name="T55" fmla="*/ 944 h 1016"/>
                <a:gd name="T56" fmla="*/ 154 w 546"/>
                <a:gd name="T57" fmla="*/ 974 h 1016"/>
                <a:gd name="T58" fmla="*/ 114 w 546"/>
                <a:gd name="T59" fmla="*/ 996 h 1016"/>
                <a:gd name="T60" fmla="*/ 85 w 546"/>
                <a:gd name="T61" fmla="*/ 1011 h 1016"/>
                <a:gd name="T62" fmla="*/ 71 w 546"/>
                <a:gd name="T63" fmla="*/ 1016 h 1016"/>
                <a:gd name="T64" fmla="*/ 5 w 546"/>
                <a:gd name="T65" fmla="*/ 932 h 1016"/>
                <a:gd name="T66" fmla="*/ 28 w 546"/>
                <a:gd name="T67" fmla="*/ 923 h 1016"/>
                <a:gd name="T68" fmla="*/ 57 w 546"/>
                <a:gd name="T69" fmla="*/ 916 h 1016"/>
                <a:gd name="T70" fmla="*/ 85 w 546"/>
                <a:gd name="T71" fmla="*/ 911 h 1016"/>
                <a:gd name="T72" fmla="*/ 134 w 546"/>
                <a:gd name="T73" fmla="*/ 895 h 1016"/>
                <a:gd name="T74" fmla="*/ 199 w 546"/>
                <a:gd name="T75" fmla="*/ 862 h 1016"/>
                <a:gd name="T76" fmla="*/ 242 w 546"/>
                <a:gd name="T77" fmla="*/ 829 h 1016"/>
                <a:gd name="T78" fmla="*/ 269 w 546"/>
                <a:gd name="T79" fmla="*/ 802 h 1016"/>
                <a:gd name="T80" fmla="*/ 281 w 546"/>
                <a:gd name="T81" fmla="*/ 786 h 1016"/>
                <a:gd name="T82" fmla="*/ 289 w 546"/>
                <a:gd name="T83" fmla="*/ 773 h 1016"/>
                <a:gd name="T84" fmla="*/ 301 w 546"/>
                <a:gd name="T85" fmla="*/ 748 h 1016"/>
                <a:gd name="T86" fmla="*/ 309 w 546"/>
                <a:gd name="T87" fmla="*/ 717 h 1016"/>
                <a:gd name="T88" fmla="*/ 308 w 546"/>
                <a:gd name="T89" fmla="*/ 681 h 1016"/>
                <a:gd name="T90" fmla="*/ 295 w 546"/>
                <a:gd name="T91" fmla="*/ 639 h 1016"/>
                <a:gd name="T92" fmla="*/ 268 w 546"/>
                <a:gd name="T93" fmla="*/ 590 h 1016"/>
                <a:gd name="T94" fmla="*/ 222 w 546"/>
                <a:gd name="T95" fmla="*/ 535 h 1016"/>
                <a:gd name="T96" fmla="*/ 155 w 546"/>
                <a:gd name="T97" fmla="*/ 473 h 1016"/>
                <a:gd name="T98" fmla="*/ 87 w 546"/>
                <a:gd name="T99" fmla="*/ 407 h 1016"/>
                <a:gd name="T100" fmla="*/ 39 w 546"/>
                <a:gd name="T101" fmla="*/ 340 h 1016"/>
                <a:gd name="T102" fmla="*/ 12 w 546"/>
                <a:gd name="T103" fmla="*/ 272 h 1016"/>
                <a:gd name="T104" fmla="*/ 8 w 546"/>
                <a:gd name="T105" fmla="*/ 206 h 1016"/>
                <a:gd name="T106" fmla="*/ 27 w 546"/>
                <a:gd name="T107" fmla="*/ 144 h 1016"/>
                <a:gd name="T108" fmla="*/ 67 w 546"/>
                <a:gd name="T109" fmla="*/ 86 h 1016"/>
                <a:gd name="T110" fmla="*/ 123 w 546"/>
                <a:gd name="T111" fmla="*/ 41 h 1016"/>
                <a:gd name="T112" fmla="*/ 190 w 546"/>
                <a:gd name="T113" fmla="*/ 13 h 1016"/>
                <a:gd name="T114" fmla="*/ 267 w 546"/>
                <a:gd name="T115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46" h="1016">
                  <a:moveTo>
                    <a:pt x="309" y="0"/>
                  </a:moveTo>
                  <a:lnTo>
                    <a:pt x="351" y="3"/>
                  </a:lnTo>
                  <a:lnTo>
                    <a:pt x="396" y="11"/>
                  </a:lnTo>
                  <a:lnTo>
                    <a:pt x="442" y="23"/>
                  </a:lnTo>
                  <a:lnTo>
                    <a:pt x="490" y="39"/>
                  </a:lnTo>
                  <a:lnTo>
                    <a:pt x="538" y="60"/>
                  </a:lnTo>
                  <a:lnTo>
                    <a:pt x="544" y="64"/>
                  </a:lnTo>
                  <a:lnTo>
                    <a:pt x="546" y="72"/>
                  </a:lnTo>
                  <a:lnTo>
                    <a:pt x="545" y="81"/>
                  </a:lnTo>
                  <a:lnTo>
                    <a:pt x="540" y="91"/>
                  </a:lnTo>
                  <a:lnTo>
                    <a:pt x="532" y="102"/>
                  </a:lnTo>
                  <a:lnTo>
                    <a:pt x="521" y="113"/>
                  </a:lnTo>
                  <a:lnTo>
                    <a:pt x="510" y="120"/>
                  </a:lnTo>
                  <a:lnTo>
                    <a:pt x="499" y="125"/>
                  </a:lnTo>
                  <a:lnTo>
                    <a:pt x="489" y="127"/>
                  </a:lnTo>
                  <a:lnTo>
                    <a:pt x="480" y="125"/>
                  </a:lnTo>
                  <a:lnTo>
                    <a:pt x="432" y="105"/>
                  </a:lnTo>
                  <a:lnTo>
                    <a:pt x="386" y="89"/>
                  </a:lnTo>
                  <a:lnTo>
                    <a:pt x="344" y="79"/>
                  </a:lnTo>
                  <a:lnTo>
                    <a:pt x="305" y="72"/>
                  </a:lnTo>
                  <a:lnTo>
                    <a:pt x="268" y="68"/>
                  </a:lnTo>
                  <a:lnTo>
                    <a:pt x="235" y="68"/>
                  </a:lnTo>
                  <a:lnTo>
                    <a:pt x="205" y="70"/>
                  </a:lnTo>
                  <a:lnTo>
                    <a:pt x="178" y="75"/>
                  </a:lnTo>
                  <a:lnTo>
                    <a:pt x="155" y="82"/>
                  </a:lnTo>
                  <a:lnTo>
                    <a:pt x="136" y="90"/>
                  </a:lnTo>
                  <a:lnTo>
                    <a:pt x="119" y="100"/>
                  </a:lnTo>
                  <a:lnTo>
                    <a:pt x="107" y="111"/>
                  </a:lnTo>
                  <a:lnTo>
                    <a:pt x="96" y="126"/>
                  </a:lnTo>
                  <a:lnTo>
                    <a:pt x="88" y="145"/>
                  </a:lnTo>
                  <a:lnTo>
                    <a:pt x="83" y="167"/>
                  </a:lnTo>
                  <a:lnTo>
                    <a:pt x="82" y="191"/>
                  </a:lnTo>
                  <a:lnTo>
                    <a:pt x="85" y="218"/>
                  </a:lnTo>
                  <a:lnTo>
                    <a:pt x="93" y="247"/>
                  </a:lnTo>
                  <a:lnTo>
                    <a:pt x="105" y="278"/>
                  </a:lnTo>
                  <a:lnTo>
                    <a:pt x="124" y="310"/>
                  </a:lnTo>
                  <a:lnTo>
                    <a:pt x="149" y="343"/>
                  </a:lnTo>
                  <a:lnTo>
                    <a:pt x="180" y="377"/>
                  </a:lnTo>
                  <a:lnTo>
                    <a:pt x="219" y="411"/>
                  </a:lnTo>
                  <a:lnTo>
                    <a:pt x="262" y="449"/>
                  </a:lnTo>
                  <a:lnTo>
                    <a:pt x="298" y="486"/>
                  </a:lnTo>
                  <a:lnTo>
                    <a:pt x="330" y="523"/>
                  </a:lnTo>
                  <a:lnTo>
                    <a:pt x="353" y="559"/>
                  </a:lnTo>
                  <a:lnTo>
                    <a:pt x="372" y="594"/>
                  </a:lnTo>
                  <a:lnTo>
                    <a:pt x="383" y="630"/>
                  </a:lnTo>
                  <a:lnTo>
                    <a:pt x="389" y="665"/>
                  </a:lnTo>
                  <a:lnTo>
                    <a:pt x="388" y="699"/>
                  </a:lnTo>
                  <a:lnTo>
                    <a:pt x="381" y="733"/>
                  </a:lnTo>
                  <a:lnTo>
                    <a:pt x="368" y="766"/>
                  </a:lnTo>
                  <a:lnTo>
                    <a:pt x="347" y="799"/>
                  </a:lnTo>
                  <a:lnTo>
                    <a:pt x="326" y="828"/>
                  </a:lnTo>
                  <a:lnTo>
                    <a:pt x="302" y="856"/>
                  </a:lnTo>
                  <a:lnTo>
                    <a:pt x="278" y="880"/>
                  </a:lnTo>
                  <a:lnTo>
                    <a:pt x="253" y="904"/>
                  </a:lnTo>
                  <a:lnTo>
                    <a:pt x="227" y="924"/>
                  </a:lnTo>
                  <a:lnTo>
                    <a:pt x="202" y="944"/>
                  </a:lnTo>
                  <a:lnTo>
                    <a:pt x="177" y="960"/>
                  </a:lnTo>
                  <a:lnTo>
                    <a:pt x="154" y="974"/>
                  </a:lnTo>
                  <a:lnTo>
                    <a:pt x="132" y="986"/>
                  </a:lnTo>
                  <a:lnTo>
                    <a:pt x="114" y="996"/>
                  </a:lnTo>
                  <a:lnTo>
                    <a:pt x="98" y="1005"/>
                  </a:lnTo>
                  <a:lnTo>
                    <a:pt x="85" y="1011"/>
                  </a:lnTo>
                  <a:lnTo>
                    <a:pt x="76" y="1015"/>
                  </a:lnTo>
                  <a:lnTo>
                    <a:pt x="71" y="1016"/>
                  </a:lnTo>
                  <a:lnTo>
                    <a:pt x="0" y="939"/>
                  </a:lnTo>
                  <a:lnTo>
                    <a:pt x="5" y="932"/>
                  </a:lnTo>
                  <a:lnTo>
                    <a:pt x="14" y="927"/>
                  </a:lnTo>
                  <a:lnTo>
                    <a:pt x="28" y="923"/>
                  </a:lnTo>
                  <a:lnTo>
                    <a:pt x="42" y="919"/>
                  </a:lnTo>
                  <a:lnTo>
                    <a:pt x="57" y="916"/>
                  </a:lnTo>
                  <a:lnTo>
                    <a:pt x="72" y="913"/>
                  </a:lnTo>
                  <a:lnTo>
                    <a:pt x="85" y="911"/>
                  </a:lnTo>
                  <a:lnTo>
                    <a:pt x="94" y="910"/>
                  </a:lnTo>
                  <a:lnTo>
                    <a:pt x="134" y="895"/>
                  </a:lnTo>
                  <a:lnTo>
                    <a:pt x="169" y="879"/>
                  </a:lnTo>
                  <a:lnTo>
                    <a:pt x="199" y="862"/>
                  </a:lnTo>
                  <a:lnTo>
                    <a:pt x="223" y="846"/>
                  </a:lnTo>
                  <a:lnTo>
                    <a:pt x="242" y="829"/>
                  </a:lnTo>
                  <a:lnTo>
                    <a:pt x="258" y="815"/>
                  </a:lnTo>
                  <a:lnTo>
                    <a:pt x="269" y="802"/>
                  </a:lnTo>
                  <a:lnTo>
                    <a:pt x="277" y="792"/>
                  </a:lnTo>
                  <a:lnTo>
                    <a:pt x="281" y="786"/>
                  </a:lnTo>
                  <a:lnTo>
                    <a:pt x="282" y="784"/>
                  </a:lnTo>
                  <a:lnTo>
                    <a:pt x="289" y="773"/>
                  </a:lnTo>
                  <a:lnTo>
                    <a:pt x="295" y="761"/>
                  </a:lnTo>
                  <a:lnTo>
                    <a:pt x="301" y="748"/>
                  </a:lnTo>
                  <a:lnTo>
                    <a:pt x="306" y="734"/>
                  </a:lnTo>
                  <a:lnTo>
                    <a:pt x="309" y="717"/>
                  </a:lnTo>
                  <a:lnTo>
                    <a:pt x="310" y="700"/>
                  </a:lnTo>
                  <a:lnTo>
                    <a:pt x="308" y="681"/>
                  </a:lnTo>
                  <a:lnTo>
                    <a:pt x="302" y="660"/>
                  </a:lnTo>
                  <a:lnTo>
                    <a:pt x="295" y="639"/>
                  </a:lnTo>
                  <a:lnTo>
                    <a:pt x="283" y="616"/>
                  </a:lnTo>
                  <a:lnTo>
                    <a:pt x="268" y="590"/>
                  </a:lnTo>
                  <a:lnTo>
                    <a:pt x="248" y="564"/>
                  </a:lnTo>
                  <a:lnTo>
                    <a:pt x="222" y="535"/>
                  </a:lnTo>
                  <a:lnTo>
                    <a:pt x="192" y="505"/>
                  </a:lnTo>
                  <a:lnTo>
                    <a:pt x="155" y="473"/>
                  </a:lnTo>
                  <a:lnTo>
                    <a:pt x="118" y="441"/>
                  </a:lnTo>
                  <a:lnTo>
                    <a:pt x="87" y="407"/>
                  </a:lnTo>
                  <a:lnTo>
                    <a:pt x="60" y="373"/>
                  </a:lnTo>
                  <a:lnTo>
                    <a:pt x="39" y="340"/>
                  </a:lnTo>
                  <a:lnTo>
                    <a:pt x="24" y="306"/>
                  </a:lnTo>
                  <a:lnTo>
                    <a:pt x="12" y="272"/>
                  </a:lnTo>
                  <a:lnTo>
                    <a:pt x="7" y="239"/>
                  </a:lnTo>
                  <a:lnTo>
                    <a:pt x="8" y="206"/>
                  </a:lnTo>
                  <a:lnTo>
                    <a:pt x="14" y="175"/>
                  </a:lnTo>
                  <a:lnTo>
                    <a:pt x="27" y="144"/>
                  </a:lnTo>
                  <a:lnTo>
                    <a:pt x="44" y="115"/>
                  </a:lnTo>
                  <a:lnTo>
                    <a:pt x="67" y="86"/>
                  </a:lnTo>
                  <a:lnTo>
                    <a:pt x="94" y="62"/>
                  </a:lnTo>
                  <a:lnTo>
                    <a:pt x="123" y="41"/>
                  </a:lnTo>
                  <a:lnTo>
                    <a:pt x="156" y="25"/>
                  </a:lnTo>
                  <a:lnTo>
                    <a:pt x="190" y="13"/>
                  </a:lnTo>
                  <a:lnTo>
                    <a:pt x="227" y="4"/>
                  </a:lnTo>
                  <a:lnTo>
                    <a:pt x="267" y="0"/>
                  </a:lnTo>
                  <a:lnTo>
                    <a:pt x="3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19C5AE2F-3981-4CE1-A50F-3020D6B67C60}"/>
                </a:ext>
              </a:extLst>
            </p:cNvPr>
            <p:cNvSpPr/>
            <p:nvPr/>
          </p:nvSpPr>
          <p:spPr>
            <a:xfrm>
              <a:off x="4211638" y="1727200"/>
              <a:ext cx="41275" cy="39688"/>
            </a:xfrm>
            <a:custGeom>
              <a:avLst/>
              <a:gdLst>
                <a:gd name="T0" fmla="*/ 263 w 366"/>
                <a:gd name="T1" fmla="*/ 0 h 351"/>
                <a:gd name="T2" fmla="*/ 283 w 366"/>
                <a:gd name="T3" fmla="*/ 3 h 351"/>
                <a:gd name="T4" fmla="*/ 303 w 366"/>
                <a:gd name="T5" fmla="*/ 11 h 351"/>
                <a:gd name="T6" fmla="*/ 322 w 366"/>
                <a:gd name="T7" fmla="*/ 22 h 351"/>
                <a:gd name="T8" fmla="*/ 338 w 366"/>
                <a:gd name="T9" fmla="*/ 37 h 351"/>
                <a:gd name="T10" fmla="*/ 350 w 366"/>
                <a:gd name="T11" fmla="*/ 54 h 351"/>
                <a:gd name="T12" fmla="*/ 360 w 366"/>
                <a:gd name="T13" fmla="*/ 75 h 351"/>
                <a:gd name="T14" fmla="*/ 365 w 366"/>
                <a:gd name="T15" fmla="*/ 95 h 351"/>
                <a:gd name="T16" fmla="*/ 366 w 366"/>
                <a:gd name="T17" fmla="*/ 115 h 351"/>
                <a:gd name="T18" fmla="*/ 363 w 366"/>
                <a:gd name="T19" fmla="*/ 136 h 351"/>
                <a:gd name="T20" fmla="*/ 356 w 366"/>
                <a:gd name="T21" fmla="*/ 156 h 351"/>
                <a:gd name="T22" fmla="*/ 344 w 366"/>
                <a:gd name="T23" fmla="*/ 175 h 351"/>
                <a:gd name="T24" fmla="*/ 330 w 366"/>
                <a:gd name="T25" fmla="*/ 191 h 351"/>
                <a:gd name="T26" fmla="*/ 182 w 366"/>
                <a:gd name="T27" fmla="*/ 323 h 351"/>
                <a:gd name="T28" fmla="*/ 164 w 366"/>
                <a:gd name="T29" fmla="*/ 336 h 351"/>
                <a:gd name="T30" fmla="*/ 145 w 366"/>
                <a:gd name="T31" fmla="*/ 346 h 351"/>
                <a:gd name="T32" fmla="*/ 124 w 366"/>
                <a:gd name="T33" fmla="*/ 351 h 351"/>
                <a:gd name="T34" fmla="*/ 103 w 366"/>
                <a:gd name="T35" fmla="*/ 351 h 351"/>
                <a:gd name="T36" fmla="*/ 83 w 366"/>
                <a:gd name="T37" fmla="*/ 348 h 351"/>
                <a:gd name="T38" fmla="*/ 63 w 366"/>
                <a:gd name="T39" fmla="*/ 340 h 351"/>
                <a:gd name="T40" fmla="*/ 44 w 366"/>
                <a:gd name="T41" fmla="*/ 330 h 351"/>
                <a:gd name="T42" fmla="*/ 28 w 366"/>
                <a:gd name="T43" fmla="*/ 315 h 351"/>
                <a:gd name="T44" fmla="*/ 15 w 366"/>
                <a:gd name="T45" fmla="*/ 297 h 351"/>
                <a:gd name="T46" fmla="*/ 6 w 366"/>
                <a:gd name="T47" fmla="*/ 277 h 351"/>
                <a:gd name="T48" fmla="*/ 1 w 366"/>
                <a:gd name="T49" fmla="*/ 257 h 351"/>
                <a:gd name="T50" fmla="*/ 0 w 366"/>
                <a:gd name="T51" fmla="*/ 236 h 351"/>
                <a:gd name="T52" fmla="*/ 3 w 366"/>
                <a:gd name="T53" fmla="*/ 215 h 351"/>
                <a:gd name="T54" fmla="*/ 10 w 366"/>
                <a:gd name="T55" fmla="*/ 196 h 351"/>
                <a:gd name="T56" fmla="*/ 22 w 366"/>
                <a:gd name="T57" fmla="*/ 178 h 351"/>
                <a:gd name="T58" fmla="*/ 37 w 366"/>
                <a:gd name="T59" fmla="*/ 161 h 351"/>
                <a:gd name="T60" fmla="*/ 183 w 366"/>
                <a:gd name="T61" fmla="*/ 29 h 351"/>
                <a:gd name="T62" fmla="*/ 202 w 366"/>
                <a:gd name="T63" fmla="*/ 16 h 351"/>
                <a:gd name="T64" fmla="*/ 221 w 366"/>
                <a:gd name="T65" fmla="*/ 7 h 351"/>
                <a:gd name="T66" fmla="*/ 241 w 366"/>
                <a:gd name="T67" fmla="*/ 1 h 351"/>
                <a:gd name="T68" fmla="*/ 263 w 366"/>
                <a:gd name="T6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51">
                  <a:moveTo>
                    <a:pt x="263" y="0"/>
                  </a:moveTo>
                  <a:lnTo>
                    <a:pt x="283" y="3"/>
                  </a:lnTo>
                  <a:lnTo>
                    <a:pt x="303" y="11"/>
                  </a:lnTo>
                  <a:lnTo>
                    <a:pt x="322" y="22"/>
                  </a:lnTo>
                  <a:lnTo>
                    <a:pt x="338" y="37"/>
                  </a:lnTo>
                  <a:lnTo>
                    <a:pt x="350" y="54"/>
                  </a:lnTo>
                  <a:lnTo>
                    <a:pt x="360" y="75"/>
                  </a:lnTo>
                  <a:lnTo>
                    <a:pt x="365" y="95"/>
                  </a:lnTo>
                  <a:lnTo>
                    <a:pt x="366" y="115"/>
                  </a:lnTo>
                  <a:lnTo>
                    <a:pt x="363" y="136"/>
                  </a:lnTo>
                  <a:lnTo>
                    <a:pt x="356" y="156"/>
                  </a:lnTo>
                  <a:lnTo>
                    <a:pt x="344" y="175"/>
                  </a:lnTo>
                  <a:lnTo>
                    <a:pt x="330" y="191"/>
                  </a:lnTo>
                  <a:lnTo>
                    <a:pt x="182" y="323"/>
                  </a:lnTo>
                  <a:lnTo>
                    <a:pt x="164" y="336"/>
                  </a:lnTo>
                  <a:lnTo>
                    <a:pt x="145" y="346"/>
                  </a:lnTo>
                  <a:lnTo>
                    <a:pt x="124" y="351"/>
                  </a:lnTo>
                  <a:lnTo>
                    <a:pt x="103" y="351"/>
                  </a:lnTo>
                  <a:lnTo>
                    <a:pt x="83" y="348"/>
                  </a:lnTo>
                  <a:lnTo>
                    <a:pt x="63" y="340"/>
                  </a:lnTo>
                  <a:lnTo>
                    <a:pt x="44" y="330"/>
                  </a:lnTo>
                  <a:lnTo>
                    <a:pt x="28" y="315"/>
                  </a:lnTo>
                  <a:lnTo>
                    <a:pt x="15" y="297"/>
                  </a:lnTo>
                  <a:lnTo>
                    <a:pt x="6" y="277"/>
                  </a:lnTo>
                  <a:lnTo>
                    <a:pt x="1" y="257"/>
                  </a:lnTo>
                  <a:lnTo>
                    <a:pt x="0" y="236"/>
                  </a:lnTo>
                  <a:lnTo>
                    <a:pt x="3" y="215"/>
                  </a:lnTo>
                  <a:lnTo>
                    <a:pt x="10" y="196"/>
                  </a:lnTo>
                  <a:lnTo>
                    <a:pt x="22" y="178"/>
                  </a:lnTo>
                  <a:lnTo>
                    <a:pt x="37" y="161"/>
                  </a:lnTo>
                  <a:lnTo>
                    <a:pt x="183" y="29"/>
                  </a:lnTo>
                  <a:lnTo>
                    <a:pt x="202" y="16"/>
                  </a:lnTo>
                  <a:lnTo>
                    <a:pt x="221" y="7"/>
                  </a:lnTo>
                  <a:lnTo>
                    <a:pt x="241" y="1"/>
                  </a:lnTo>
                  <a:lnTo>
                    <a:pt x="2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 lang="ko-KR" altLang="en-US"/>
              </a:pPr>
              <a:endParaRPr lang="ko-KR" altLang="en-US" sz="1400">
                <a:solidFill>
                  <a:prstClr val="black"/>
                </a:solidFill>
                <a:latin typeface="+mn-ea"/>
              </a:endParaRPr>
            </a:p>
          </p:txBody>
        </p:sp>
      </p:grp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A345A67-B702-43CB-A569-968B45578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4" y="691901"/>
            <a:ext cx="925735" cy="117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33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endParaRPr lang="en-US" altLang="ko-KR" sz="2000" b="1" kern="0" dirty="0">
              <a:solidFill>
                <a:srgbClr val="4472C4">
                  <a:lumMod val="7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5165" y="348742"/>
            <a:ext cx="546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콘텐츠의 다양성 분석을 통한 </a:t>
            </a:r>
            <a:r>
              <a:rPr lang="ko-KR" altLang="en-US" b="1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OSMU활용의</a:t>
            </a:r>
            <a:r>
              <a:rPr lang="ko-KR" altLang="en-US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이유 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77971" y="3134830"/>
            <a:ext cx="5636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웹툰의 </a:t>
            </a:r>
            <a:r>
              <a:rPr lang="ko-KR" altLang="en-US" sz="4000">
                <a:latin typeface="HY견고딕" panose="02030600000101010101" pitchFamily="18" charset="-127"/>
                <a:ea typeface="HY견고딕" panose="02030600000101010101" pitchFamily="18" charset="-127"/>
              </a:rPr>
              <a:t>다양한 콘텐츠</a:t>
            </a:r>
            <a:endParaRPr lang="ko-KR" altLang="en-US" sz="4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1622CA3D-FE55-4F11-BD34-AC0F9F4FEB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90" y="2918791"/>
            <a:ext cx="7524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515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OSMU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란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205EA0-B540-46F8-B98F-FD56AD644B46}"/>
              </a:ext>
            </a:extLst>
          </p:cNvPr>
          <p:cNvSpPr txBox="1"/>
          <p:nvPr/>
        </p:nvSpPr>
        <p:spPr>
          <a:xfrm>
            <a:off x="5597512" y="2885798"/>
            <a:ext cx="585385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One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－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Source Multi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－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Use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약자로써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하나의 소스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(source)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즉 하나의 콘텐츠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(contents)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여러 상품 유형을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전개시킨다는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뜻입니다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영화 상품의 특성으로 지적되는데 영화는 한 편의 작품이지만 극장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상영뿐만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아니라 비디오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TV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방송권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케이블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TV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방송권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DVD,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소설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게임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캐릭터 상품 등 다양한 관련 상품을 파생시킵니다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393D48-A69C-4F2F-9618-DCBDA3CC1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63" y="1756507"/>
            <a:ext cx="4328118" cy="4175608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226176D5-C4F2-4042-8F57-3C8A6D5E4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5" y="651310"/>
            <a:ext cx="964702" cy="14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905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대표 사례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B342FD-7381-4EE3-8386-B729855F65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030" y="1444049"/>
            <a:ext cx="3057695" cy="422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118C3-EE6A-4A0B-A4CD-C7880177911E}"/>
              </a:ext>
            </a:extLst>
          </p:cNvPr>
          <p:cNvSpPr txBox="1"/>
          <p:nvPr/>
        </p:nvSpPr>
        <p:spPr>
          <a:xfrm>
            <a:off x="4862728" y="2983706"/>
            <a:ext cx="611219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뽀로로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다양한 어린이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용품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완구 등을 통해 애니메이션으로써 벌어들이는 수익 외의 부가적인 수익을 더 창출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하는 대표적인 사례이다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&lt;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뽀로로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&gt;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라는 하나의 ‘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원소스’를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가지고 ‘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다양’한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분야에서 ‘사용’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수익을 창출했다고 할 수 있습니다</a:t>
            </a:r>
            <a:endParaRPr lang="ko-KR" altLang="en-US" dirty="0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94A97E0B-403A-4508-8EA3-67DFD69F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349" y="686448"/>
            <a:ext cx="1028613" cy="135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139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캐릭터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1D0071B5-D379-4FD3-89D3-F779ECA40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706" y="1219172"/>
            <a:ext cx="5930513" cy="3777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223AB7-5A09-482F-8171-108811858CB1}"/>
              </a:ext>
            </a:extLst>
          </p:cNvPr>
          <p:cNvSpPr txBox="1"/>
          <p:nvPr/>
        </p:nvSpPr>
        <p:spPr>
          <a:xfrm>
            <a:off x="1055052" y="5150307"/>
            <a:ext cx="10018395" cy="1356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뽀로로는 콘텐츠산업의 새로운 비즈니스 모델을 제시하며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매년 신기록을 경신하고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l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천억 원에 가까운 브랜드 가치와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천억 원에 육박하는 관련 제품시장을 창출했으며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무명에 가까웠던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아이코닉스를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창립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만에 애니메이션과 캐릭터산업을 대표하는 기업으로 부상시켰다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 descr="그리기, 거울, 게임이(가) 표시된 사진&#10;&#10;자동 생성된 설명">
            <a:extLst>
              <a:ext uri="{FF2B5EF4-FFF2-40B4-BE49-F238E27FC236}">
                <a16:creationId xmlns:a16="http://schemas.microsoft.com/office/drawing/2014/main" id="{58495C55-A584-4527-BAB3-07021163B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5" y="686448"/>
            <a:ext cx="930093" cy="110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090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 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4E53F8C-EBDE-4EBE-A4BC-83757E33259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31" y="1175805"/>
            <a:ext cx="3671283" cy="177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 descr="사람, 서있는, 실외, 가장이(가) 표시된 사진&#10;&#10;자동 생성된 설명">
            <a:extLst>
              <a:ext uri="{FF2B5EF4-FFF2-40B4-BE49-F238E27FC236}">
                <a16:creationId xmlns:a16="http://schemas.microsoft.com/office/drawing/2014/main" id="{87F26A00-6B88-4A44-8EFB-7415B66C6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59" y="3356687"/>
            <a:ext cx="1962190" cy="2794635"/>
          </a:xfrm>
          <a:prstGeom prst="rect">
            <a:avLst/>
          </a:prstGeom>
        </p:spPr>
      </p:pic>
      <p:pic>
        <p:nvPicPr>
          <p:cNvPr id="6" name="그림 5" descr="실내, 사람, 건물, 그룹이(가) 표시된 사진&#10;&#10;자동 생성된 설명">
            <a:extLst>
              <a:ext uri="{FF2B5EF4-FFF2-40B4-BE49-F238E27FC236}">
                <a16:creationId xmlns:a16="http://schemas.microsoft.com/office/drawing/2014/main" id="{55B8F914-8BA4-4645-B3A8-32FD9C18D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885" y="3276326"/>
            <a:ext cx="2100744" cy="3035574"/>
          </a:xfrm>
          <a:prstGeom prst="rect">
            <a:avLst/>
          </a:prstGeom>
        </p:spPr>
      </p:pic>
      <p:pic>
        <p:nvPicPr>
          <p:cNvPr id="8" name="그림 7" descr="건물, 사람, 서있는, 남자이(가) 표시된 사진&#10;&#10;자동 생성된 설명">
            <a:extLst>
              <a:ext uri="{FF2B5EF4-FFF2-40B4-BE49-F238E27FC236}">
                <a16:creationId xmlns:a16="http://schemas.microsoft.com/office/drawing/2014/main" id="{421B126B-6F9C-4F23-BB91-C9699BB37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114" y="1419831"/>
            <a:ext cx="2523112" cy="3590028"/>
          </a:xfrm>
          <a:prstGeom prst="rect">
            <a:avLst/>
          </a:prstGeom>
        </p:spPr>
      </p:pic>
      <p:pic>
        <p:nvPicPr>
          <p:cNvPr id="10" name="그림 9" descr="테이블, 그리기이(가) 표시된 사진&#10;&#10;자동 생성된 설명">
            <a:extLst>
              <a:ext uri="{FF2B5EF4-FFF2-40B4-BE49-F238E27FC236}">
                <a16:creationId xmlns:a16="http://schemas.microsoft.com/office/drawing/2014/main" id="{9D5F1E43-0AEA-40BE-B3BC-F826F6468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65" y="4294478"/>
            <a:ext cx="3688079" cy="1799528"/>
          </a:xfrm>
          <a:prstGeom prst="rect">
            <a:avLst/>
          </a:prstGeom>
        </p:spPr>
      </p:pic>
      <p:pic>
        <p:nvPicPr>
          <p:cNvPr id="12" name="그림 11" descr="건물, 사진, 많은, 앉아있는이(가) 표시된 사진&#10;&#10;자동 생성된 설명">
            <a:extLst>
              <a:ext uri="{FF2B5EF4-FFF2-40B4-BE49-F238E27FC236}">
                <a16:creationId xmlns:a16="http://schemas.microsoft.com/office/drawing/2014/main" id="{E83CBECD-81E4-46AC-B455-55D19F4B49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823" y="1862120"/>
            <a:ext cx="3600182" cy="2016102"/>
          </a:xfrm>
          <a:prstGeom prst="rect">
            <a:avLst/>
          </a:prstGeom>
        </p:spPr>
      </p:pic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C0A020A0-B1BB-4764-937A-9C3F4EB1C8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99" y="5473190"/>
            <a:ext cx="693079" cy="87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22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대표사례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C0A020A0-B1BB-4764-937A-9C3F4EB1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099" y="5473190"/>
            <a:ext cx="693079" cy="8700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E51273C-6632-4B8B-9EAC-5294C7CFA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97" y="1135422"/>
            <a:ext cx="2751517" cy="206141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52F9661-BBF1-44B3-ABD6-4A477AF23C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68" y="1135422"/>
            <a:ext cx="3079132" cy="1810084"/>
          </a:xfrm>
          <a:prstGeom prst="rect">
            <a:avLst/>
          </a:prstGeom>
        </p:spPr>
      </p:pic>
      <p:pic>
        <p:nvPicPr>
          <p:cNvPr id="18" name="그림 17" descr="그리기, 셔츠이(가) 표시된 사진&#10;&#10;자동 생성된 설명">
            <a:extLst>
              <a:ext uri="{FF2B5EF4-FFF2-40B4-BE49-F238E27FC236}">
                <a16:creationId xmlns:a16="http://schemas.microsoft.com/office/drawing/2014/main" id="{0DF5B720-E9F3-4D5E-9290-C2077B579A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22" y="4603896"/>
            <a:ext cx="5247379" cy="174081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53E032D-F021-4E72-B45F-90B9FAD19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956">
            <a:off x="7086446" y="863337"/>
            <a:ext cx="2088959" cy="2665023"/>
          </a:xfrm>
          <a:prstGeom prst="rect">
            <a:avLst/>
          </a:prstGeom>
        </p:spPr>
      </p:pic>
      <p:pic>
        <p:nvPicPr>
          <p:cNvPr id="24" name="그림 23" descr="사람, 쥐고있는, 휴대폰, 전화이(가) 표시된 사진&#10;&#10;자동 생성된 설명">
            <a:extLst>
              <a:ext uri="{FF2B5EF4-FFF2-40B4-BE49-F238E27FC236}">
                <a16:creationId xmlns:a16="http://schemas.microsoft.com/office/drawing/2014/main" id="{E5F59743-76A6-436B-84C9-737F01AF0E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09" y="4207210"/>
            <a:ext cx="1665715" cy="2289713"/>
          </a:xfrm>
          <a:prstGeom prst="rect">
            <a:avLst/>
          </a:prstGeom>
        </p:spPr>
      </p:pic>
      <p:pic>
        <p:nvPicPr>
          <p:cNvPr id="26" name="그림 25" descr="서있는, 젊은, 소녀, 셔츠이(가) 표시된 사진&#10;&#10;자동 생성된 설명">
            <a:extLst>
              <a:ext uri="{FF2B5EF4-FFF2-40B4-BE49-F238E27FC236}">
                <a16:creationId xmlns:a16="http://schemas.microsoft.com/office/drawing/2014/main" id="{BDB4784A-7A81-46B8-80F6-F3F18E03E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01118"/>
            <a:ext cx="2357550" cy="2342108"/>
          </a:xfrm>
          <a:prstGeom prst="rect">
            <a:avLst/>
          </a:prstGeom>
        </p:spPr>
      </p:pic>
      <p:pic>
        <p:nvPicPr>
          <p:cNvPr id="28" name="그림 27" descr="사람, 실외, 전면, 쥐고있는이(가) 표시된 사진&#10;&#10;자동 생성된 설명">
            <a:extLst>
              <a:ext uri="{FF2B5EF4-FFF2-40B4-BE49-F238E27FC236}">
                <a16:creationId xmlns:a16="http://schemas.microsoft.com/office/drawing/2014/main" id="{9DF351AA-5937-4F4C-AE3D-75197942C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0234">
            <a:off x="4318670" y="2703760"/>
            <a:ext cx="1665714" cy="22193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967C415-6CFE-4F42-ACEA-721ECB9F01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8" y="925317"/>
            <a:ext cx="2132607" cy="345094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2F81BF9-5048-4988-BCD5-8CD2D524AA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42" y="3211468"/>
            <a:ext cx="3105583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다양한 문화 콘텐츠 사업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A949DE-7B15-431B-923A-F3D88C242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710" y="1517832"/>
            <a:ext cx="7568579" cy="4790259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D5900D65-B3F7-4F0D-AEB4-36A419303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501" y="640669"/>
            <a:ext cx="647035" cy="1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865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6710" y="50287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 콘텐츠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302B0A22-8B3C-4EE1-A8D6-4FBFA9E17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346467"/>
              </p:ext>
            </p:extLst>
          </p:nvPr>
        </p:nvGraphicFramePr>
        <p:xfrm>
          <a:off x="1448435" y="1245922"/>
          <a:ext cx="9163050" cy="451104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2844125">
                  <a:extLst>
                    <a:ext uri="{9D8B030D-6E8A-4147-A177-3AD203B41FA5}">
                      <a16:colId xmlns:a16="http://schemas.microsoft.com/office/drawing/2014/main" val="544373263"/>
                    </a:ext>
                  </a:extLst>
                </a:gridCol>
                <a:gridCol w="6318925">
                  <a:extLst>
                    <a:ext uri="{9D8B030D-6E8A-4147-A177-3AD203B41FA5}">
                      <a16:colId xmlns:a16="http://schemas.microsoft.com/office/drawing/2014/main" val="3385271857"/>
                    </a:ext>
                  </a:extLst>
                </a:gridCol>
              </a:tblGrid>
              <a:tr h="1383967">
                <a:tc>
                  <a:txBody>
                    <a:bodyPr/>
                    <a:lstStyle/>
                    <a:p>
                      <a:pPr algn="ctr" latinLnBrk="1"/>
                      <a:endParaRPr lang="en-US" altLang="ko-KR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endParaRPr lang="en-US" altLang="ko-KR" b="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b="0" dirty="0">
                          <a:solidFill>
                            <a:sysClr val="windowText" lastClr="000000"/>
                          </a:solidFill>
                        </a:rPr>
                        <a:t>드라마 웹드라마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/>
                        <a:t>오렌지 </a:t>
                      </a:r>
                      <a:r>
                        <a:rPr lang="ko-KR" altLang="en-US" sz="1400" b="0" dirty="0" err="1"/>
                        <a:t>마말레이드</a:t>
                      </a:r>
                      <a:r>
                        <a:rPr lang="en-US" altLang="ko-KR" sz="1400" b="0" dirty="0"/>
                        <a:t>(2015), </a:t>
                      </a:r>
                      <a:r>
                        <a:rPr lang="ko-KR" altLang="en-US" sz="1400" b="0" dirty="0"/>
                        <a:t>냄새를 보는 소녀</a:t>
                      </a:r>
                      <a:r>
                        <a:rPr lang="en-US" altLang="ko-KR" sz="1400" b="0" dirty="0"/>
                        <a:t>(2015), </a:t>
                      </a:r>
                      <a:r>
                        <a:rPr lang="ko-KR" altLang="en-US" sz="1400" b="0" dirty="0" err="1"/>
                        <a:t>수퍼대디</a:t>
                      </a:r>
                      <a:r>
                        <a:rPr lang="ko-KR" altLang="en-US" sz="1400" b="0" dirty="0"/>
                        <a:t> 열</a:t>
                      </a:r>
                      <a:r>
                        <a:rPr lang="en-US" altLang="ko-KR" sz="1400" b="0" dirty="0"/>
                        <a:t>(2014), </a:t>
                      </a:r>
                      <a:r>
                        <a:rPr lang="ko-KR" altLang="en-US" sz="1400" b="0" dirty="0"/>
                        <a:t>호구의 사랑</a:t>
                      </a:r>
                      <a:r>
                        <a:rPr lang="en-US" altLang="ko-KR" sz="1400" b="0" dirty="0"/>
                        <a:t>(2015), </a:t>
                      </a:r>
                      <a:r>
                        <a:rPr lang="ko-KR" altLang="en-US" sz="1400" b="0" dirty="0" err="1"/>
                        <a:t>지킬박사는</a:t>
                      </a:r>
                      <a:r>
                        <a:rPr lang="ko-KR" altLang="en-US" sz="1400" b="0" dirty="0"/>
                        <a:t> 하이드씨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하이드 지킬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나</a:t>
                      </a:r>
                      <a:r>
                        <a:rPr lang="en-US" altLang="ko-KR" sz="1400" b="0" dirty="0"/>
                        <a:t>, 2015), </a:t>
                      </a:r>
                      <a:r>
                        <a:rPr lang="ko-KR" altLang="en-US" sz="1400" b="0" dirty="0"/>
                        <a:t>미생</a:t>
                      </a:r>
                      <a:r>
                        <a:rPr lang="en-US" altLang="ko-KR" sz="1400" b="0" dirty="0"/>
                        <a:t>(2014), </a:t>
                      </a:r>
                      <a:r>
                        <a:rPr lang="ko-KR" altLang="en-US" sz="1400" b="0" dirty="0"/>
                        <a:t>사춘기 메들리</a:t>
                      </a:r>
                      <a:r>
                        <a:rPr lang="en-US" altLang="ko-KR" sz="1400" b="0" dirty="0"/>
                        <a:t>(2014), </a:t>
                      </a:r>
                      <a:r>
                        <a:rPr lang="ko-KR" altLang="en-US" sz="1400" b="0" dirty="0"/>
                        <a:t>여자만화 구두</a:t>
                      </a:r>
                      <a:r>
                        <a:rPr lang="en-US" altLang="ko-KR" sz="1400" b="0" dirty="0"/>
                        <a:t>(2014), </a:t>
                      </a:r>
                      <a:r>
                        <a:rPr lang="ko-KR" altLang="en-US" sz="1400" b="0" dirty="0"/>
                        <a:t>사이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사이</a:t>
                      </a:r>
                      <a:r>
                        <a:rPr lang="en-US" altLang="ko-KR" sz="1400" b="0" dirty="0"/>
                        <a:t>:</a:t>
                      </a:r>
                      <a:r>
                        <a:rPr lang="ko-KR" altLang="en-US" sz="1400" b="0" dirty="0"/>
                        <a:t>여 우비 내리다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웹드라마</a:t>
                      </a:r>
                      <a:r>
                        <a:rPr lang="en-US" altLang="ko-KR" sz="1400" b="0" dirty="0"/>
                        <a:t>, 2014), </a:t>
                      </a:r>
                      <a:r>
                        <a:rPr lang="ko-KR" altLang="en-US" sz="1400" b="0" dirty="0"/>
                        <a:t>후유증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웹드라마</a:t>
                      </a:r>
                      <a:r>
                        <a:rPr lang="en-US" altLang="ko-KR" sz="1400" b="0" dirty="0"/>
                        <a:t>, 2014), </a:t>
                      </a:r>
                      <a:r>
                        <a:rPr lang="ko-KR" altLang="en-US" sz="1400" b="0" dirty="0"/>
                        <a:t>연애세포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웹드라마</a:t>
                      </a:r>
                      <a:r>
                        <a:rPr lang="en-US" altLang="ko-KR" sz="1400" b="0" dirty="0"/>
                        <a:t>, 2014), </a:t>
                      </a:r>
                      <a:r>
                        <a:rPr lang="ko-KR" altLang="en-US" sz="1400" b="0" dirty="0" err="1"/>
                        <a:t>닥터프로스트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en-US" altLang="ko-KR" sz="1400" b="0" dirty="0"/>
                        <a:t>(2014), </a:t>
                      </a:r>
                      <a:r>
                        <a:rPr lang="ko-KR" altLang="en-US" sz="1400" b="0" dirty="0"/>
                        <a:t>예쁜 남자</a:t>
                      </a:r>
                      <a:r>
                        <a:rPr lang="en-US" altLang="ko-KR" sz="1400" b="0" dirty="0"/>
                        <a:t>(2013), </a:t>
                      </a:r>
                      <a:r>
                        <a:rPr lang="ko-KR" altLang="en-US" sz="1400" b="0" dirty="0"/>
                        <a:t>무한동력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/>
                        <a:t>웹드라마</a:t>
                      </a:r>
                      <a:r>
                        <a:rPr lang="en-US" altLang="ko-KR" sz="1400" b="0" dirty="0"/>
                        <a:t>, 2013), </a:t>
                      </a:r>
                      <a:r>
                        <a:rPr lang="ko-KR" altLang="en-US" sz="1400" b="0" dirty="0"/>
                        <a:t>나는 매일 그를 훔쳐본다</a:t>
                      </a:r>
                      <a:r>
                        <a:rPr lang="en-US" altLang="ko-KR" sz="1400" b="0" dirty="0"/>
                        <a:t>(</a:t>
                      </a:r>
                      <a:r>
                        <a:rPr lang="ko-KR" altLang="en-US" sz="1400" b="0" dirty="0" err="1"/>
                        <a:t>이웃집꽃미남</a:t>
                      </a:r>
                      <a:r>
                        <a:rPr lang="en-US" altLang="ko-KR" sz="1400" b="0" dirty="0"/>
                        <a:t>, 2013), </a:t>
                      </a:r>
                      <a:r>
                        <a:rPr lang="ko-KR" altLang="en-US" sz="1400" b="0" dirty="0"/>
                        <a:t>가 </a:t>
                      </a:r>
                      <a:r>
                        <a:rPr lang="ko-KR" altLang="en-US" sz="1400" b="0" dirty="0" err="1"/>
                        <a:t>족사진</a:t>
                      </a:r>
                      <a:r>
                        <a:rPr lang="en-US" altLang="ko-KR" sz="1400" b="0" dirty="0"/>
                        <a:t>(2012), </a:t>
                      </a:r>
                      <a:r>
                        <a:rPr lang="ko-KR" altLang="en-US" sz="1400" b="0" dirty="0"/>
                        <a:t>그대를 사랑합니다</a:t>
                      </a:r>
                      <a:r>
                        <a:rPr lang="en-US" altLang="ko-KR" sz="1400" b="0" dirty="0"/>
                        <a:t>(2012), </a:t>
                      </a:r>
                      <a:r>
                        <a:rPr lang="ko-KR" altLang="en-US" sz="1400" b="0" dirty="0"/>
                        <a:t>메리는 </a:t>
                      </a:r>
                      <a:r>
                        <a:rPr lang="ko-KR" altLang="en-US" sz="1400" b="0" dirty="0" err="1"/>
                        <a:t>외박중</a:t>
                      </a:r>
                      <a:r>
                        <a:rPr lang="en-US" altLang="ko-KR" sz="1400" b="0" dirty="0"/>
                        <a:t>(2010), </a:t>
                      </a:r>
                      <a:r>
                        <a:rPr lang="ko-KR" altLang="en-US" sz="1400" b="0" dirty="0"/>
                        <a:t>위대한 </a:t>
                      </a:r>
                      <a:r>
                        <a:rPr lang="ko-KR" altLang="en-US" sz="1400" b="0" dirty="0" err="1"/>
                        <a:t>캣츠비</a:t>
                      </a:r>
                      <a:r>
                        <a:rPr lang="en-US" altLang="ko-KR" sz="1400" b="0" dirty="0"/>
                        <a:t>(2007) </a:t>
                      </a:r>
                      <a:r>
                        <a:rPr lang="ko-KR" altLang="en-US" sz="1400" b="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818192"/>
                  </a:ext>
                </a:extLst>
              </a:tr>
              <a:tr h="795998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영화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패션왕</a:t>
                      </a:r>
                      <a:r>
                        <a:rPr lang="en-US" altLang="ko-KR" sz="1400" dirty="0"/>
                        <a:t>(2014), </a:t>
                      </a:r>
                      <a:r>
                        <a:rPr lang="ko-KR" altLang="en-US" sz="1400" dirty="0" err="1"/>
                        <a:t>절벽귀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무서운 이야기</a:t>
                      </a:r>
                      <a:r>
                        <a:rPr lang="en-US" altLang="ko-KR" sz="1400" dirty="0"/>
                        <a:t>2 </a:t>
                      </a:r>
                      <a:r>
                        <a:rPr lang="ko-KR" altLang="en-US" sz="1400" dirty="0"/>
                        <a:t>중 </a:t>
                      </a:r>
                      <a:r>
                        <a:rPr lang="ko-KR" altLang="en-US" sz="1400" dirty="0" err="1"/>
                        <a:t>절벽귀</a:t>
                      </a:r>
                      <a:r>
                        <a:rPr lang="ko-KR" altLang="en-US" sz="1400" dirty="0"/>
                        <a:t> 에피소드</a:t>
                      </a:r>
                      <a:r>
                        <a:rPr lang="en-US" altLang="ko-KR" sz="1400" dirty="0"/>
                        <a:t>, 2013), </a:t>
                      </a:r>
                      <a:r>
                        <a:rPr lang="ko-KR" altLang="en-US" sz="1400" dirty="0" err="1"/>
                        <a:t>더파이브</a:t>
                      </a:r>
                      <a:r>
                        <a:rPr lang="en-US" altLang="ko-KR" sz="1400" dirty="0"/>
                        <a:t>(2013), </a:t>
                      </a:r>
                      <a:r>
                        <a:rPr lang="ko-KR" altLang="en-US" sz="1400" dirty="0"/>
                        <a:t>미생 </a:t>
                      </a:r>
                      <a:r>
                        <a:rPr lang="ko-KR" altLang="en-US" sz="1400" dirty="0" err="1"/>
                        <a:t>프리퀄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모바일 무비</a:t>
                      </a:r>
                      <a:r>
                        <a:rPr lang="en-US" altLang="ko-KR" sz="1400" dirty="0"/>
                        <a:t>, 2013), </a:t>
                      </a:r>
                      <a:r>
                        <a:rPr lang="ko-KR" altLang="en-US" sz="1400" dirty="0"/>
                        <a:t>은밀하게 위대하게</a:t>
                      </a:r>
                      <a:r>
                        <a:rPr lang="en-US" altLang="ko-KR" sz="1400" dirty="0"/>
                        <a:t>(2012), </a:t>
                      </a:r>
                      <a:r>
                        <a:rPr lang="ko-KR" altLang="en-US" sz="1400" dirty="0"/>
                        <a:t>전설의 주먹</a:t>
                      </a:r>
                      <a:r>
                        <a:rPr lang="en-US" altLang="ko-KR" sz="1400" dirty="0"/>
                        <a:t>(2012), 26</a:t>
                      </a:r>
                      <a:r>
                        <a:rPr lang="ko-KR" altLang="en-US" sz="1400" dirty="0"/>
                        <a:t>년</a:t>
                      </a:r>
                      <a:r>
                        <a:rPr lang="en-US" altLang="ko-KR" sz="1400" dirty="0"/>
                        <a:t>(2012), </a:t>
                      </a:r>
                      <a:r>
                        <a:rPr lang="ko-KR" altLang="en-US" sz="1400" dirty="0"/>
                        <a:t>이끼</a:t>
                      </a:r>
                      <a:r>
                        <a:rPr lang="en-US" altLang="ko-KR" sz="1400" dirty="0"/>
                        <a:t>(2012), </a:t>
                      </a:r>
                      <a:r>
                        <a:rPr lang="ko-KR" altLang="en-US" sz="1400" dirty="0"/>
                        <a:t>이웃사람</a:t>
                      </a:r>
                      <a:r>
                        <a:rPr lang="en-US" altLang="ko-KR" sz="1400" dirty="0"/>
                        <a:t>(2010), </a:t>
                      </a:r>
                      <a:r>
                        <a:rPr lang="ko-KR" altLang="en-US" sz="1400" dirty="0"/>
                        <a:t>그대를 사랑합니다</a:t>
                      </a:r>
                      <a:r>
                        <a:rPr lang="en-US" altLang="ko-KR" sz="1400" dirty="0"/>
                        <a:t>(2010), </a:t>
                      </a:r>
                      <a:r>
                        <a:rPr lang="ko-KR" altLang="en-US" sz="1400" dirty="0"/>
                        <a:t>바보</a:t>
                      </a:r>
                      <a:r>
                        <a:rPr lang="en-US" altLang="ko-KR" sz="1400" dirty="0"/>
                        <a:t>(2009), </a:t>
                      </a:r>
                      <a:r>
                        <a:rPr lang="ko-KR" altLang="en-US" sz="1400" dirty="0"/>
                        <a:t>아파트</a:t>
                      </a:r>
                      <a:r>
                        <a:rPr lang="en-US" altLang="ko-KR" sz="1400" dirty="0"/>
                        <a:t>(2006), </a:t>
                      </a:r>
                      <a:r>
                        <a:rPr lang="ko-KR" altLang="en-US" sz="1400" dirty="0"/>
                        <a:t>다세포소녀</a:t>
                      </a:r>
                      <a:r>
                        <a:rPr lang="en-US" altLang="ko-KR" sz="1400" dirty="0"/>
                        <a:t>(2006)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515978"/>
                  </a:ext>
                </a:extLst>
              </a:tr>
              <a:tr h="65738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연극 뮤지컬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안나라수마나라</a:t>
                      </a:r>
                      <a:r>
                        <a:rPr lang="en-US" altLang="ko-KR" sz="1400" dirty="0"/>
                        <a:t>(2015), </a:t>
                      </a:r>
                      <a:r>
                        <a:rPr lang="ko-KR" altLang="en-US" sz="1400" dirty="0"/>
                        <a:t>우연일까</a:t>
                      </a:r>
                      <a:r>
                        <a:rPr lang="en-US" altLang="ko-KR" sz="1400" dirty="0"/>
                        <a:t>?(2014), </a:t>
                      </a:r>
                      <a:r>
                        <a:rPr lang="ko-KR" altLang="en-US" sz="1400" dirty="0"/>
                        <a:t>사춘기 메들리</a:t>
                      </a:r>
                      <a:r>
                        <a:rPr lang="en-US" altLang="ko-KR" sz="1400" dirty="0"/>
                        <a:t>(2014), </a:t>
                      </a:r>
                      <a:r>
                        <a:rPr lang="ko-KR" altLang="en-US" sz="1400" dirty="0" err="1"/>
                        <a:t>다이어터</a:t>
                      </a:r>
                      <a:r>
                        <a:rPr lang="en-US" altLang="ko-KR" sz="1400" dirty="0"/>
                        <a:t>(2014), </a:t>
                      </a:r>
                      <a:r>
                        <a:rPr lang="ko-KR" altLang="en-US" sz="1400" dirty="0"/>
                        <a:t>새끼손가락</a:t>
                      </a:r>
                      <a:r>
                        <a:rPr lang="en-US" altLang="ko-KR" sz="1400" dirty="0"/>
                        <a:t>(2012), </a:t>
                      </a:r>
                      <a:r>
                        <a:rPr lang="ko-KR" altLang="en-US" sz="1400" dirty="0"/>
                        <a:t>삼 </a:t>
                      </a:r>
                      <a:r>
                        <a:rPr lang="ko-KR" altLang="en-US" sz="1400" dirty="0" err="1"/>
                        <a:t>봉이발소</a:t>
                      </a:r>
                      <a:r>
                        <a:rPr lang="en-US" altLang="ko-KR" sz="1400" dirty="0"/>
                        <a:t>(2011), </a:t>
                      </a:r>
                      <a:r>
                        <a:rPr lang="ko-KR" altLang="en-US" sz="1400" dirty="0"/>
                        <a:t>그대를 사랑합니다</a:t>
                      </a:r>
                      <a:r>
                        <a:rPr lang="en-US" altLang="ko-KR" sz="1400" dirty="0"/>
                        <a:t>(2008), </a:t>
                      </a:r>
                      <a:r>
                        <a:rPr lang="ko-KR" altLang="en-US" sz="1400" dirty="0"/>
                        <a:t>위대한 </a:t>
                      </a:r>
                      <a:r>
                        <a:rPr lang="ko-KR" altLang="en-US" sz="1400" dirty="0" err="1"/>
                        <a:t>캣츠비</a:t>
                      </a:r>
                      <a:r>
                        <a:rPr lang="en-US" altLang="ko-KR" sz="1400" dirty="0"/>
                        <a:t>(2007), </a:t>
                      </a:r>
                      <a:r>
                        <a:rPr lang="ko-KR" altLang="en-US" sz="1400" dirty="0"/>
                        <a:t>순정만화</a:t>
                      </a:r>
                      <a:r>
                        <a:rPr lang="en-US" altLang="ko-KR" sz="1400" dirty="0"/>
                        <a:t>(2005), </a:t>
                      </a:r>
                      <a:r>
                        <a:rPr lang="ko-KR" altLang="en-US" sz="1400" dirty="0"/>
                        <a:t>바보</a:t>
                      </a:r>
                      <a:r>
                        <a:rPr lang="en-US" altLang="ko-KR" sz="1400" dirty="0"/>
                        <a:t>(2005) </a:t>
                      </a:r>
                      <a:r>
                        <a:rPr lang="ko-KR" altLang="en-US" sz="1400" dirty="0"/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743728"/>
                  </a:ext>
                </a:extLst>
              </a:tr>
              <a:tr h="4365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err="1"/>
                        <a:t>갓오브하이스쿨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무림수사대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극지고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학원무림대전</a:t>
                      </a:r>
                      <a:r>
                        <a:rPr lang="en-US" altLang="ko-KR" sz="1400" dirty="0"/>
                        <a:t>RPG, </a:t>
                      </a:r>
                      <a:r>
                        <a:rPr lang="ko-KR" altLang="en-US" sz="1400" dirty="0"/>
                        <a:t>와라</a:t>
                      </a:r>
                      <a:r>
                        <a:rPr lang="en-US" altLang="ko-KR" sz="1400" dirty="0"/>
                        <a:t>! </a:t>
                      </a:r>
                      <a:r>
                        <a:rPr lang="ko-KR" altLang="en-US" sz="1400" dirty="0"/>
                        <a:t>편의점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진진돌이</a:t>
                      </a:r>
                      <a:r>
                        <a:rPr lang="ko-KR" altLang="en-US" sz="1400" dirty="0"/>
                        <a:t> 에볼루션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목욕의 신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306414"/>
                  </a:ext>
                </a:extLst>
              </a:tr>
              <a:tr h="657384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발광하는 현대사</a:t>
                      </a:r>
                      <a:r>
                        <a:rPr lang="en-US" altLang="ko-KR" sz="1400" dirty="0"/>
                        <a:t>(2014), </a:t>
                      </a:r>
                      <a:r>
                        <a:rPr lang="ko-KR" altLang="en-US" sz="1400" dirty="0"/>
                        <a:t>타이밍</a:t>
                      </a:r>
                      <a:r>
                        <a:rPr lang="en-US" altLang="ko-KR" sz="1400" dirty="0"/>
                        <a:t>(2014), 0.0MHz(</a:t>
                      </a:r>
                      <a:r>
                        <a:rPr lang="ko-KR" altLang="en-US" sz="1400" dirty="0"/>
                        <a:t>스토리볼 </a:t>
                      </a:r>
                      <a:r>
                        <a:rPr lang="ko-KR" altLang="en-US" sz="1400" dirty="0" err="1"/>
                        <a:t>무빙툰</a:t>
                      </a:r>
                      <a:r>
                        <a:rPr lang="en-US" altLang="ko-KR" sz="1400" dirty="0"/>
                        <a:t>, 2014), </a:t>
                      </a:r>
                      <a:r>
                        <a:rPr lang="ko-KR" altLang="en-US" sz="1400" dirty="0" err="1"/>
                        <a:t>놓지마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정신줄</a:t>
                      </a:r>
                      <a:r>
                        <a:rPr lang="en-US" altLang="ko-KR" sz="1400" dirty="0"/>
                        <a:t>(2013), </a:t>
                      </a:r>
                      <a:r>
                        <a:rPr lang="ko-KR" altLang="en-US" sz="1400" dirty="0"/>
                        <a:t>혈액형 에 관한 간단한 고찰</a:t>
                      </a:r>
                      <a:r>
                        <a:rPr lang="en-US" altLang="ko-KR" sz="1400" dirty="0"/>
                        <a:t>(2013), </a:t>
                      </a:r>
                      <a:r>
                        <a:rPr lang="ko-KR" altLang="en-US" sz="1400" dirty="0"/>
                        <a:t>쌉니다</a:t>
                      </a:r>
                      <a:r>
                        <a:rPr lang="en-US" altLang="ko-KR" sz="1400" dirty="0"/>
                        <a:t>! </a:t>
                      </a:r>
                      <a:r>
                        <a:rPr lang="ko-KR" altLang="en-US" sz="1400" dirty="0" err="1"/>
                        <a:t>천리마마트</a:t>
                      </a:r>
                      <a:r>
                        <a:rPr lang="en-US" altLang="ko-KR" sz="1400" dirty="0"/>
                        <a:t>(2011), </a:t>
                      </a:r>
                      <a:r>
                        <a:rPr lang="ko-KR" altLang="en-US" sz="1400" dirty="0"/>
                        <a:t>미호이야기</a:t>
                      </a:r>
                      <a:r>
                        <a:rPr lang="en-US" altLang="ko-KR" sz="1400" dirty="0"/>
                        <a:t>(2011), </a:t>
                      </a:r>
                      <a:r>
                        <a:rPr lang="ko-KR" altLang="en-US" sz="1400" dirty="0"/>
                        <a:t>와라</a:t>
                      </a:r>
                      <a:r>
                        <a:rPr lang="en-US" altLang="ko-KR" sz="1400" dirty="0"/>
                        <a:t>! </a:t>
                      </a:r>
                      <a:r>
                        <a:rPr lang="ko-KR" altLang="en-US" sz="1400" dirty="0"/>
                        <a:t>편의점</a:t>
                      </a:r>
                      <a:r>
                        <a:rPr lang="en-US" altLang="ko-KR" sz="1400" dirty="0"/>
                        <a:t>(2010) </a:t>
                      </a:r>
                      <a:r>
                        <a:rPr lang="ko-KR" altLang="en-US" sz="1400" dirty="0"/>
                        <a:t>등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48174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1038607-763C-4E0B-89CB-D19A1D1DCF8A}"/>
              </a:ext>
            </a:extLst>
          </p:cNvPr>
          <p:cNvSpPr txBox="1"/>
          <p:nvPr/>
        </p:nvSpPr>
        <p:spPr>
          <a:xfrm>
            <a:off x="8827134" y="5948803"/>
            <a:ext cx="3317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9</a:t>
            </a:r>
            <a:r>
              <a:rPr lang="ko-KR" altLang="en-US" dirty="0"/>
              <a:t>월 기준</a:t>
            </a:r>
          </a:p>
        </p:txBody>
      </p:sp>
      <p:pic>
        <p:nvPicPr>
          <p:cNvPr id="3" name="그림 2" descr="그리기, 거울, 게임이(가) 표시된 사진&#10;&#10;자동 생성된 설명">
            <a:extLst>
              <a:ext uri="{FF2B5EF4-FFF2-40B4-BE49-F238E27FC236}">
                <a16:creationId xmlns:a16="http://schemas.microsoft.com/office/drawing/2014/main" id="{13C43630-C646-44D3-A6F1-CB77A4055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546" y="632978"/>
            <a:ext cx="704850" cy="100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5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인식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7134E-15CB-415A-927A-40DBC9432E5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54" y="1444048"/>
            <a:ext cx="8778240" cy="465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C6CA3D6-27B2-47F0-930F-BE8788DF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656" y="686448"/>
            <a:ext cx="690563" cy="8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1431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</a:t>
            </a: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OSMU 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시장 규모 증가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CC5E00E4-710A-49A2-8C2A-0C157A93C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63" y="1008422"/>
            <a:ext cx="7918546" cy="4183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5ABF80-ED53-40DC-8382-054F34C8EEB2}"/>
              </a:ext>
            </a:extLst>
          </p:cNvPr>
          <p:cNvSpPr txBox="1"/>
          <p:nvPr/>
        </p:nvSpPr>
        <p:spPr>
          <a:xfrm>
            <a:off x="846856" y="5320231"/>
            <a:ext cx="106527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웹툰의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2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차 활용을 통한 총 시장규모는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2015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년 약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4,200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억 원 규모에서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2018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년도에는 약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8,800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억원 규모로 성장하였다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. 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웹툰은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OSMU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에 적합한 콘텐츠로 선호되고 있으며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,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해외를 통해 국외에서 드라마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,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영화 제작으로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2018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년도에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700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Spoqa Han Sans"/>
              </a:rPr>
              <a:t>억원 시장 규모를 형성 될 것으로 전망되고 있다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Spoqa Han Sans"/>
              </a:rPr>
              <a:t>.</a:t>
            </a:r>
          </a:p>
          <a:p>
            <a:br>
              <a:rPr lang="ko-KR" altLang="en-US" dirty="0"/>
            </a:br>
            <a:endParaRPr lang="ko-KR" altLang="en-US" dirty="0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165E6FB4-0FBD-4F3F-8CE1-D8982E5E1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755" y="686448"/>
            <a:ext cx="766763" cy="90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28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전환 가능 콘텐츠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647F2C-6AA6-47F1-8BA0-38CE73DE3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75" y="1630541"/>
            <a:ext cx="8170550" cy="3838217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06763DEA-AE32-498B-847E-16B3D9B05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5" y="618691"/>
            <a:ext cx="719137" cy="103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3285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드라마화 사례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 descr="사람, 실내, 건물, 그룹이(가) 표시된 사진&#10;&#10;자동 생성된 설명">
            <a:extLst>
              <a:ext uri="{FF2B5EF4-FFF2-40B4-BE49-F238E27FC236}">
                <a16:creationId xmlns:a16="http://schemas.microsoft.com/office/drawing/2014/main" id="{3816449C-A10A-406F-A67D-8E796D767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05" y="1289119"/>
            <a:ext cx="3305278" cy="4813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20A0E5-0B53-449C-BD81-7C9B980E4814}"/>
              </a:ext>
            </a:extLst>
          </p:cNvPr>
          <p:cNvSpPr txBox="1"/>
          <p:nvPr/>
        </p:nvSpPr>
        <p:spPr>
          <a:xfrm>
            <a:off x="5629043" y="4710896"/>
            <a:ext cx="42914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작가                  윤태호 </a:t>
            </a:r>
            <a:endParaRPr lang="en-US" altLang="ko-KR" dirty="0"/>
          </a:p>
          <a:p>
            <a:r>
              <a:rPr lang="ko-KR" altLang="en-US" dirty="0"/>
              <a:t>원작 </a:t>
            </a:r>
            <a:r>
              <a:rPr lang="en-US" altLang="ko-KR" dirty="0"/>
              <a:t>   </a:t>
            </a:r>
            <a:r>
              <a:rPr lang="ko-KR" altLang="en-US" dirty="0"/>
              <a:t>              </a:t>
            </a:r>
            <a:r>
              <a:rPr lang="ko-KR" altLang="en-US" dirty="0" err="1"/>
              <a:t>다음웹툰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미생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방영 </a:t>
            </a:r>
            <a:r>
              <a:rPr lang="en-US" altLang="ko-KR" dirty="0"/>
              <a:t>                 2016</a:t>
            </a:r>
            <a:r>
              <a:rPr lang="ko-KR" altLang="en-US" dirty="0"/>
              <a:t>년</a:t>
            </a:r>
            <a:endParaRPr lang="en-US" altLang="ko-KR" dirty="0"/>
          </a:p>
          <a:p>
            <a:r>
              <a:rPr lang="ko-KR" altLang="en-US" dirty="0"/>
              <a:t>편성 </a:t>
            </a:r>
            <a:r>
              <a:rPr lang="en-US" altLang="ko-KR" dirty="0"/>
              <a:t>                 </a:t>
            </a:r>
            <a:r>
              <a:rPr lang="en-US" altLang="ko-KR" dirty="0" err="1"/>
              <a:t>tvn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최고 시청률        </a:t>
            </a:r>
            <a:r>
              <a:rPr lang="en-US" altLang="ko-KR" b="1" dirty="0"/>
              <a:t>8.7%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10" name="그림 9" descr="냉장고이(가) 표시된 사진&#10;&#10;자동 생성된 설명">
            <a:extLst>
              <a:ext uri="{FF2B5EF4-FFF2-40B4-BE49-F238E27FC236}">
                <a16:creationId xmlns:a16="http://schemas.microsoft.com/office/drawing/2014/main" id="{95DB9D04-FA86-4BC2-B07B-8FE1D35177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32" y="1289119"/>
            <a:ext cx="5345893" cy="3292125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089AB03D-8FCD-4107-8000-0344C820B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350" y="634876"/>
            <a:ext cx="847725" cy="8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714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드라마화 사례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건물, 사람, 표지판, 서있는이(가) 표시된 사진&#10;&#10;자동 생성된 설명">
            <a:extLst>
              <a:ext uri="{FF2B5EF4-FFF2-40B4-BE49-F238E27FC236}">
                <a16:creationId xmlns:a16="http://schemas.microsoft.com/office/drawing/2014/main" id="{4CAA5F86-EBDA-4BC3-A84B-3EA908468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65" y="1082327"/>
            <a:ext cx="3281046" cy="46933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604E9-1FB6-472C-BF3F-67FC65B34E32}"/>
              </a:ext>
            </a:extLst>
          </p:cNvPr>
          <p:cNvSpPr txBox="1"/>
          <p:nvPr/>
        </p:nvSpPr>
        <p:spPr>
          <a:xfrm>
            <a:off x="5376032" y="4349651"/>
            <a:ext cx="68582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작가                  광진</a:t>
            </a:r>
            <a:endParaRPr lang="en-US" altLang="ko-KR" dirty="0"/>
          </a:p>
          <a:p>
            <a:r>
              <a:rPr lang="ko-KR" altLang="en-US" dirty="0"/>
              <a:t>원작 </a:t>
            </a:r>
            <a:r>
              <a:rPr lang="en-US" altLang="ko-KR" dirty="0"/>
              <a:t>   </a:t>
            </a:r>
            <a:r>
              <a:rPr lang="ko-KR" altLang="en-US" dirty="0"/>
              <a:t>              </a:t>
            </a:r>
            <a:r>
              <a:rPr lang="ko-KR" altLang="en-US" dirty="0" err="1"/>
              <a:t>다음웹툰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이태원 </a:t>
            </a:r>
            <a:r>
              <a:rPr lang="ko-KR" altLang="en-US" dirty="0" err="1"/>
              <a:t>클라쓰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방영 </a:t>
            </a:r>
            <a:r>
              <a:rPr lang="en-US" altLang="ko-KR" dirty="0"/>
              <a:t>                 2020</a:t>
            </a:r>
            <a:r>
              <a:rPr lang="ko-KR" altLang="en-US" dirty="0"/>
              <a:t>년</a:t>
            </a:r>
            <a:endParaRPr lang="en-US" altLang="ko-KR" dirty="0"/>
          </a:p>
          <a:p>
            <a:r>
              <a:rPr lang="ko-KR" altLang="en-US" dirty="0"/>
              <a:t>편성 </a:t>
            </a:r>
            <a:r>
              <a:rPr lang="en-US" altLang="ko-KR" dirty="0"/>
              <a:t>                 </a:t>
            </a:r>
            <a:r>
              <a:rPr lang="en-US" altLang="ko-KR" dirty="0" err="1"/>
              <a:t>jtbc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최고 시청률        </a:t>
            </a:r>
            <a:r>
              <a:rPr lang="en-US" altLang="ko-KR" b="1" dirty="0"/>
              <a:t>16.5%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73EB610D-0D8B-4514-91DE-5010398624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08" y="2111124"/>
            <a:ext cx="5787892" cy="1756562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C5EAEA66-C002-4C15-A19A-9FAC4994F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011" y="613786"/>
            <a:ext cx="6572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80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497793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영화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화 사례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사람, 서있는, 실외, 가장이(가) 표시된 사진&#10;&#10;자동 생성된 설명">
            <a:extLst>
              <a:ext uri="{FF2B5EF4-FFF2-40B4-BE49-F238E27FC236}">
                <a16:creationId xmlns:a16="http://schemas.microsoft.com/office/drawing/2014/main" id="{5F561BB5-5A66-47B3-B47D-402F7D017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70" y="1115044"/>
            <a:ext cx="3577589" cy="51503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E1E512-792E-45FC-9675-E1B6B2D1C10D}"/>
              </a:ext>
            </a:extLst>
          </p:cNvPr>
          <p:cNvSpPr txBox="1"/>
          <p:nvPr/>
        </p:nvSpPr>
        <p:spPr>
          <a:xfrm>
            <a:off x="5901690" y="4882879"/>
            <a:ext cx="4688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작가           </a:t>
            </a:r>
            <a:r>
              <a:rPr lang="ko-KR" altLang="en-US" dirty="0" err="1"/>
              <a:t>주호민</a:t>
            </a:r>
            <a:endParaRPr lang="en-US" altLang="ko-KR" dirty="0"/>
          </a:p>
          <a:p>
            <a:r>
              <a:rPr lang="ko-KR" altLang="en-US" dirty="0"/>
              <a:t>원작 </a:t>
            </a:r>
            <a:r>
              <a:rPr lang="en-US" altLang="ko-KR" dirty="0"/>
              <a:t>          </a:t>
            </a:r>
            <a:r>
              <a:rPr lang="ko-KR" altLang="en-US" dirty="0"/>
              <a:t>네이버 웹툰 </a:t>
            </a:r>
            <a:r>
              <a:rPr lang="en-US" altLang="ko-KR" dirty="0"/>
              <a:t>&lt;</a:t>
            </a:r>
            <a:r>
              <a:rPr lang="ko-KR" altLang="en-US" dirty="0"/>
              <a:t>신과 함께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개봉           </a:t>
            </a:r>
            <a:r>
              <a:rPr lang="en-US" altLang="ko-KR" dirty="0"/>
              <a:t>2017</a:t>
            </a:r>
            <a:r>
              <a:rPr lang="ko-KR" altLang="en-US" dirty="0"/>
              <a:t>년 </a:t>
            </a:r>
            <a:endParaRPr lang="en-US" altLang="ko-KR" dirty="0"/>
          </a:p>
          <a:p>
            <a:r>
              <a:rPr lang="ko-KR" altLang="en-US" dirty="0"/>
              <a:t>관객 수 </a:t>
            </a:r>
            <a:r>
              <a:rPr lang="en-US" altLang="ko-KR" dirty="0"/>
              <a:t>     </a:t>
            </a:r>
            <a:r>
              <a:rPr lang="ko-KR" altLang="en-US" dirty="0"/>
              <a:t> </a:t>
            </a:r>
            <a:r>
              <a:rPr lang="en-US" altLang="ko-KR" b="1" dirty="0"/>
              <a:t>1441</a:t>
            </a:r>
            <a:r>
              <a:rPr lang="ko-KR" altLang="en-US" b="1" dirty="0"/>
              <a:t>만 </a:t>
            </a:r>
            <a:r>
              <a:rPr lang="en-US" altLang="ko-KR" b="1" dirty="0"/>
              <a:t>1775</a:t>
            </a:r>
            <a:r>
              <a:rPr lang="ko-KR" altLang="en-US" b="1" dirty="0"/>
              <a:t>명  </a:t>
            </a:r>
            <a:endParaRPr lang="en-US" altLang="ko-KR" b="1" dirty="0"/>
          </a:p>
          <a:p>
            <a:r>
              <a:rPr lang="ko-KR" altLang="en-US" dirty="0"/>
              <a:t>출연           하정우</a:t>
            </a:r>
            <a:r>
              <a:rPr lang="en-US" altLang="ko-KR" dirty="0"/>
              <a:t>, </a:t>
            </a:r>
            <a:r>
              <a:rPr lang="ko-KR" altLang="en-US" dirty="0"/>
              <a:t>차태현</a:t>
            </a:r>
            <a:r>
              <a:rPr lang="en-US" altLang="ko-KR" dirty="0"/>
              <a:t>, </a:t>
            </a:r>
            <a:r>
              <a:rPr lang="ko-KR" altLang="en-US" dirty="0"/>
              <a:t>주지훈</a:t>
            </a:r>
            <a:r>
              <a:rPr lang="en-US" altLang="ko-KR" dirty="0"/>
              <a:t>, </a:t>
            </a:r>
            <a:r>
              <a:rPr lang="ko-KR" altLang="en-US" dirty="0" err="1"/>
              <a:t>김향기</a:t>
            </a:r>
            <a:r>
              <a:rPr lang="ko-KR" altLang="en-US" dirty="0"/>
              <a:t>   </a:t>
            </a:r>
          </a:p>
        </p:txBody>
      </p:sp>
      <p:pic>
        <p:nvPicPr>
          <p:cNvPr id="10" name="그림 9" descr="여왕, 상자, 젊은, 방이(가) 표시된 사진&#10;&#10;자동 생성된 설명">
            <a:extLst>
              <a:ext uri="{FF2B5EF4-FFF2-40B4-BE49-F238E27FC236}">
                <a16:creationId xmlns:a16="http://schemas.microsoft.com/office/drawing/2014/main" id="{EB619DE9-F5A8-4249-A437-5F9BBF138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608" y="1163351"/>
            <a:ext cx="2997832" cy="3459780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D86C330E-09BA-4135-8E06-691285187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13" y="546099"/>
            <a:ext cx="751208" cy="10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92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영화화 사례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 descr="사람, 전면, 여자, 녹색이(가) 표시된 사진&#10;&#10;자동 생성된 설명">
            <a:extLst>
              <a:ext uri="{FF2B5EF4-FFF2-40B4-BE49-F238E27FC236}">
                <a16:creationId xmlns:a16="http://schemas.microsoft.com/office/drawing/2014/main" id="{F4D78128-D188-4DBF-B77B-2914FDAB9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27" y="1563615"/>
            <a:ext cx="5643078" cy="39720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C4D284-0220-413D-BE2C-FAEBAB10F8B3}"/>
              </a:ext>
            </a:extLst>
          </p:cNvPr>
          <p:cNvSpPr txBox="1"/>
          <p:nvPr/>
        </p:nvSpPr>
        <p:spPr>
          <a:xfrm>
            <a:off x="6929755" y="2826799"/>
            <a:ext cx="45319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작가       최종훈</a:t>
            </a:r>
            <a:endParaRPr lang="en-US" altLang="ko-KR" dirty="0"/>
          </a:p>
          <a:p>
            <a:r>
              <a:rPr lang="ko-KR" altLang="en-US" dirty="0"/>
              <a:t>원작       </a:t>
            </a:r>
            <a:r>
              <a:rPr lang="ko-KR" altLang="en-US" dirty="0" err="1"/>
              <a:t>다음웹툰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은밀하게  위대하게</a:t>
            </a:r>
            <a:r>
              <a:rPr lang="en-US" altLang="ko-KR" dirty="0"/>
              <a:t>&gt;</a:t>
            </a:r>
          </a:p>
          <a:p>
            <a:r>
              <a:rPr lang="ko-KR" altLang="en-US" dirty="0"/>
              <a:t>개봉       </a:t>
            </a:r>
            <a:r>
              <a:rPr lang="en-US" altLang="ko-KR" dirty="0"/>
              <a:t>2013</a:t>
            </a:r>
            <a:r>
              <a:rPr lang="ko-KR" altLang="en-US" dirty="0"/>
              <a:t>년</a:t>
            </a:r>
            <a:endParaRPr lang="en-US" altLang="ko-KR" dirty="0"/>
          </a:p>
          <a:p>
            <a:r>
              <a:rPr lang="ko-KR" altLang="en-US" dirty="0"/>
              <a:t>관객 수   </a:t>
            </a:r>
            <a:r>
              <a:rPr lang="en-US" altLang="ko-KR" b="1" dirty="0"/>
              <a:t>695</a:t>
            </a:r>
            <a:r>
              <a:rPr lang="ko-KR" altLang="en-US" b="1" dirty="0"/>
              <a:t>만 </a:t>
            </a:r>
            <a:r>
              <a:rPr lang="en-US" altLang="ko-KR" b="1" dirty="0"/>
              <a:t>9083</a:t>
            </a:r>
            <a:r>
              <a:rPr lang="ko-KR" altLang="en-US" b="1" dirty="0"/>
              <a:t>명 </a:t>
            </a:r>
            <a:endParaRPr lang="en-US" altLang="ko-KR" b="1" dirty="0"/>
          </a:p>
          <a:p>
            <a:r>
              <a:rPr lang="ko-KR" altLang="en-US" dirty="0"/>
              <a:t>출연       김수현   </a:t>
            </a:r>
            <a:endParaRPr lang="en-US" altLang="ko-KR" dirty="0"/>
          </a:p>
          <a:p>
            <a:r>
              <a:rPr lang="ko-KR" altLang="en-US" dirty="0"/>
              <a:t> 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5CFB18-2BD6-4E8B-A48A-763371023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595" y="682160"/>
            <a:ext cx="871538" cy="100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31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모바일 게임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화 사례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9800139" y="1962734"/>
            <a:ext cx="2039316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네이버웹툰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갓 오브 하이스쿨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박용제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개발자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YD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온라인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카테고리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롤플레잉</a:t>
            </a: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9909810" y="4330509"/>
            <a:ext cx="1929645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네이버웹툰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신의 탑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SIU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개발자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라이즈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카테고리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액션 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RPG</a:t>
            </a: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234704" y="1962735"/>
            <a:ext cx="211478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네이버웹툰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열랩전사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김세훈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개발자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슈퍼플래닛</a:t>
            </a:r>
            <a:endParaRPr lang="ko-KR" altLang="en-US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카테고리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어드벤처 </a:t>
            </a: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982279FE-D2EA-4605-8677-6EF33C4B76F2}"/>
              </a:ext>
            </a:extLst>
          </p:cNvPr>
          <p:cNvSpPr/>
          <p:nvPr/>
        </p:nvSpPr>
        <p:spPr>
          <a:xfrm>
            <a:off x="-87476" y="4502448"/>
            <a:ext cx="2525640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네이버웹툰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&lt;</a:t>
            </a:r>
            <a:r>
              <a:rPr lang="ko-KR" alt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노블레스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작가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손제호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,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이광수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개발자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NEOWIZ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카테고리</a:t>
            </a:r>
            <a:r>
              <a:rPr lang="en-US" altLang="ko-K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: </a:t>
            </a:r>
            <a:r>
              <a:rPr lang="ko-KR" altLang="en-US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액션</a:t>
            </a:r>
            <a:endParaRPr lang="en-US" altLang="ko-K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4" name="그림 3" descr="사진, 컴퓨터, 노트북, 테이블이(가) 표시된 사진&#10;&#10;자동 생성된 설명">
            <a:extLst>
              <a:ext uri="{FF2B5EF4-FFF2-40B4-BE49-F238E27FC236}">
                <a16:creationId xmlns:a16="http://schemas.microsoft.com/office/drawing/2014/main" id="{726C29AA-7C9C-494D-BB42-A512E1C1A8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70" y="1479546"/>
            <a:ext cx="3550292" cy="2326644"/>
          </a:xfrm>
          <a:prstGeom prst="rect">
            <a:avLst/>
          </a:prstGeom>
        </p:spPr>
      </p:pic>
      <p:pic>
        <p:nvPicPr>
          <p:cNvPr id="9" name="그림 8" descr="눈, 그룹, 덮여있는, 레이싱이(가) 표시된 사진&#10;&#10;자동 생성된 설명">
            <a:extLst>
              <a:ext uri="{FF2B5EF4-FFF2-40B4-BE49-F238E27FC236}">
                <a16:creationId xmlns:a16="http://schemas.microsoft.com/office/drawing/2014/main" id="{3587B8D9-AED7-43FA-89A9-84EF9280C0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690" y="1477863"/>
            <a:ext cx="3403067" cy="2326644"/>
          </a:xfrm>
          <a:prstGeom prst="rect">
            <a:avLst/>
          </a:prstGeom>
        </p:spPr>
      </p:pic>
      <p:pic>
        <p:nvPicPr>
          <p:cNvPr id="11" name="그림 10" descr="스포츠, 아이, 앉아있는, 작은이(가) 표시된 사진&#10;&#10;자동 생성된 설명">
            <a:extLst>
              <a:ext uri="{FF2B5EF4-FFF2-40B4-BE49-F238E27FC236}">
                <a16:creationId xmlns:a16="http://schemas.microsoft.com/office/drawing/2014/main" id="{094B134B-7AC7-481B-A844-4B97BF374A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70" y="4072138"/>
            <a:ext cx="3544749" cy="2096856"/>
          </a:xfrm>
          <a:prstGeom prst="rect">
            <a:avLst/>
          </a:prstGeom>
        </p:spPr>
      </p:pic>
      <p:pic>
        <p:nvPicPr>
          <p:cNvPr id="14" name="그림 13" descr="남자, 테이블, 거리, 묶음이(가) 표시된 사진&#10;&#10;자동 생성된 설명">
            <a:extLst>
              <a:ext uri="{FF2B5EF4-FFF2-40B4-BE49-F238E27FC236}">
                <a16:creationId xmlns:a16="http://schemas.microsoft.com/office/drawing/2014/main" id="{0242DF8D-637C-453D-B621-BC4F4AAAE6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80" y="4072138"/>
            <a:ext cx="3403977" cy="2096856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B56B6054-6D39-48E3-8682-CACA5985F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116" y="151992"/>
            <a:ext cx="1030169" cy="111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890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0385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b="1" kern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굿즈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 descr="사진, 다른, 덮여있는, 다양한이(가) 표시된 사진&#10;&#10;자동 생성된 설명">
            <a:extLst>
              <a:ext uri="{FF2B5EF4-FFF2-40B4-BE49-F238E27FC236}">
                <a16:creationId xmlns:a16="http://schemas.microsoft.com/office/drawing/2014/main" id="{FEBD092B-61A1-4D58-9002-6C6F1CA472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76" y="1356957"/>
            <a:ext cx="3375953" cy="2701524"/>
          </a:xfrm>
          <a:prstGeom prst="rect">
            <a:avLst/>
          </a:prstGeom>
        </p:spPr>
      </p:pic>
      <p:pic>
        <p:nvPicPr>
          <p:cNvPr id="12" name="그림 11" descr="실내, 물품, 테이블, 다른이(가) 표시된 사진&#10;&#10;자동 생성된 설명">
            <a:extLst>
              <a:ext uri="{FF2B5EF4-FFF2-40B4-BE49-F238E27FC236}">
                <a16:creationId xmlns:a16="http://schemas.microsoft.com/office/drawing/2014/main" id="{D8978745-1E47-4941-9DEE-5384D1D54C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04" y="1589438"/>
            <a:ext cx="2754869" cy="1550804"/>
          </a:xfrm>
          <a:prstGeom prst="rect">
            <a:avLst/>
          </a:prstGeom>
        </p:spPr>
      </p:pic>
      <p:pic>
        <p:nvPicPr>
          <p:cNvPr id="15" name="그림 14" descr="컵, 앉아있는, 테이블, 머그이(가) 표시된 사진&#10;&#10;자동 생성된 설명">
            <a:extLst>
              <a:ext uri="{FF2B5EF4-FFF2-40B4-BE49-F238E27FC236}">
                <a16:creationId xmlns:a16="http://schemas.microsoft.com/office/drawing/2014/main" id="{3E76905A-7AEA-4C37-8567-D01DD80117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908" y="3451777"/>
            <a:ext cx="2244284" cy="2232853"/>
          </a:xfrm>
          <a:prstGeom prst="rect">
            <a:avLst/>
          </a:prstGeom>
        </p:spPr>
      </p:pic>
      <p:pic>
        <p:nvPicPr>
          <p:cNvPr id="17" name="그림 16" descr="표지판, 쥐고있는, 남자, 서있는이(가) 표시된 사진&#10;&#10;자동 생성된 설명">
            <a:extLst>
              <a:ext uri="{FF2B5EF4-FFF2-40B4-BE49-F238E27FC236}">
                <a16:creationId xmlns:a16="http://schemas.microsoft.com/office/drawing/2014/main" id="{562C818E-6EBD-415E-85D0-4BBC188869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86" y="3686334"/>
            <a:ext cx="2617697" cy="255292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0844A67-9F08-473A-AA96-228ED97EC9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010" y="915010"/>
            <a:ext cx="3154953" cy="2899661"/>
          </a:xfrm>
          <a:prstGeom prst="rect">
            <a:avLst/>
          </a:prstGeom>
        </p:spPr>
      </p:pic>
      <p:pic>
        <p:nvPicPr>
          <p:cNvPr id="23" name="그림 22" descr="컵, 테이블, 커피, 음료수이(가) 표시된 사진&#10;&#10;자동 생성된 설명">
            <a:extLst>
              <a:ext uri="{FF2B5EF4-FFF2-40B4-BE49-F238E27FC236}">
                <a16:creationId xmlns:a16="http://schemas.microsoft.com/office/drawing/2014/main" id="{4EEEF5A8-212E-424A-A388-2246BE14FC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551" y="4117582"/>
            <a:ext cx="2206181" cy="192040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2857EA-9DCF-4066-A0D3-4DDE0BDA2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569" y="5714138"/>
            <a:ext cx="6127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36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2019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년 국내 </a:t>
            </a:r>
            <a:r>
              <a:rPr kumimoji="0" lang="ko-KR" altLang="en-US" sz="2800" b="1" i="0" u="none" strike="noStrike" kern="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콘텐츠산업</a:t>
            </a: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 매출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65" y="1369106"/>
            <a:ext cx="10550770" cy="4361088"/>
          </a:xfrm>
          <a:prstGeom prst="rect">
            <a:avLst/>
          </a:prstGeom>
        </p:spPr>
      </p:pic>
      <p:pic>
        <p:nvPicPr>
          <p:cNvPr id="3" name="그림 2" descr="거울이(가) 표시된 사진&#10;&#10;자동 생성된 설명">
            <a:extLst>
              <a:ext uri="{FF2B5EF4-FFF2-40B4-BE49-F238E27FC236}">
                <a16:creationId xmlns:a16="http://schemas.microsoft.com/office/drawing/2014/main" id="{B409D1A1-2818-48C5-97DF-30FE0BDE3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668" y="683510"/>
            <a:ext cx="721028" cy="10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131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웹툰 속 광고 </a:t>
            </a:r>
            <a:endParaRPr lang="en-US" altLang="ko-KR" sz="2800" b="1" kern="0" dirty="0">
              <a:solidFill>
                <a:srgbClr val="4472C4">
                  <a:lumMod val="75000"/>
                </a:srgbClr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373690" y="1085212"/>
            <a:ext cx="1444924" cy="500824"/>
            <a:chOff x="1635164" y="2479457"/>
            <a:chExt cx="1323935" cy="372052"/>
          </a:xfrm>
        </p:grpSpPr>
        <p:sp>
          <p:nvSpPr>
            <p:cNvPr id="24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25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4472C4">
                      <a:lumMod val="75000"/>
                    </a:srgbClr>
                  </a:solidFill>
                </a:rPr>
                <a:t>빅 </a:t>
              </a:r>
              <a:r>
                <a:rPr lang="ko-KR" altLang="en-US" sz="2000" b="1" dirty="0" err="1">
                  <a:solidFill>
                    <a:srgbClr val="4472C4">
                      <a:lumMod val="75000"/>
                    </a:srgbClr>
                  </a:solidFill>
                </a:rPr>
                <a:t>베너</a:t>
              </a:r>
              <a:r>
                <a:rPr lang="ko-KR" altLang="en-US" sz="2000" b="1" dirty="0">
                  <a:solidFill>
                    <a:srgbClr val="4472C4">
                      <a:lumMod val="75000"/>
                    </a:srgbClr>
                  </a:solidFill>
                </a:rPr>
                <a:t> </a:t>
              </a:r>
              <a:endParaRPr lang="en-US" altLang="ko-KR" sz="2000" b="1" dirty="0">
                <a:solidFill>
                  <a:srgbClr val="4472C4">
                    <a:lumMod val="75000"/>
                  </a:srgbClr>
                </a:solidFill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5401647" y="1085212"/>
            <a:ext cx="1444923" cy="500824"/>
            <a:chOff x="1635164" y="2479457"/>
            <a:chExt cx="1323935" cy="372052"/>
          </a:xfrm>
        </p:grpSpPr>
        <p:sp>
          <p:nvSpPr>
            <p:cNvPr id="58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59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rgbClr val="4472C4">
                      <a:lumMod val="75000"/>
                    </a:srgbClr>
                  </a:solidFill>
                </a:rPr>
                <a:t>PPL</a:t>
              </a:r>
              <a:r>
                <a:rPr lang="en-US" altLang="ko-KR" sz="1050" b="1" dirty="0">
                  <a:solidFill>
                    <a:srgbClr val="4472C4">
                      <a:lumMod val="75000"/>
                    </a:srgbClr>
                  </a:solidFill>
                </a:rPr>
                <a:t> </a:t>
              </a: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8875555" y="1067637"/>
            <a:ext cx="1444923" cy="500824"/>
            <a:chOff x="1635164" y="2479457"/>
            <a:chExt cx="1323935" cy="372052"/>
          </a:xfrm>
        </p:grpSpPr>
        <p:sp>
          <p:nvSpPr>
            <p:cNvPr id="61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635164" y="2479457"/>
              <a:ext cx="1323935" cy="3720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/>
                  </a:solidFill>
                </a:rPr>
                <a:t>CONTENTS </a:t>
              </a:r>
            </a:p>
          </p:txBody>
        </p:sp>
        <p:sp>
          <p:nvSpPr>
            <p:cNvPr id="62" name="모서리가 둥근 직사각형 10">
              <a:extLst>
                <a:ext uri="{FF2B5EF4-FFF2-40B4-BE49-F238E27FC236}">
                  <a16:creationId xmlns:a16="http://schemas.microsoft.com/office/drawing/2014/main" id="{B5CEB340-5ED4-4E13-944B-95B25FF3BFB3}"/>
                </a:ext>
              </a:extLst>
            </p:cNvPr>
            <p:cNvSpPr/>
            <p:nvPr/>
          </p:nvSpPr>
          <p:spPr>
            <a:xfrm>
              <a:off x="1727238" y="2536864"/>
              <a:ext cx="1222335" cy="30158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4472C4">
                      <a:lumMod val="75000"/>
                    </a:srgbClr>
                  </a:solidFill>
                </a:rPr>
                <a:t>브랜드 웹툰</a:t>
              </a:r>
              <a:r>
                <a:rPr lang="en-US" altLang="ko-KR" sz="800" b="1" dirty="0">
                  <a:solidFill>
                    <a:srgbClr val="4472C4">
                      <a:lumMod val="75000"/>
                    </a:srgbClr>
                  </a:solidFill>
                </a:rPr>
                <a:t> </a:t>
              </a:r>
            </a:p>
          </p:txBody>
        </p:sp>
      </p:grpSp>
      <p:graphicFrame>
        <p:nvGraphicFramePr>
          <p:cNvPr id="56" name="표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473316"/>
              </p:ext>
            </p:extLst>
          </p:nvPr>
        </p:nvGraphicFramePr>
        <p:xfrm>
          <a:off x="1240155" y="1663312"/>
          <a:ext cx="9784080" cy="474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8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60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9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593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947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ㅡ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A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TEXT B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Enjoy your stylish business and campus life with BIZCAM 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84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엔딩 컷에 배너 이미지를 노출하여 자연스러운 광고 포맷을 통해 브랜드 인지도와 충성도를 높일 수 있는 광고이다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정해진 상품이 웹툰 스토리에 자연스럽게 녹아 노출되는 광고 웹툰 캐릭터를 통해 노출시키므로 친근한 이미지를 형성할 수 있다</a:t>
                      </a:r>
                      <a:r>
                        <a:rPr kumimoji="0" lang="en-US" altLang="ko-K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kumimoji="0" lang="ko-KR" alt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기업 또는 제품을 통해 전달하고자 하는 이미지를 그림과 스토리를 통해 브랜드 메세지나 홍보를 자연스럽게 전달할 수 있으며 호감가는 이미지가 브랜드 이미지로 이어진다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kumimoji="0" lang="ko-KR" altLang="en-US" sz="10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3862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 descr="전화, 휴대폰, 모니터, 손이(가) 표시된 사진&#10;&#10;자동 생성된 설명">
            <a:extLst>
              <a:ext uri="{FF2B5EF4-FFF2-40B4-BE49-F238E27FC236}">
                <a16:creationId xmlns:a16="http://schemas.microsoft.com/office/drawing/2014/main" id="{36122ECA-9411-40B7-B2DE-96BA48E816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006" y="1722158"/>
            <a:ext cx="2955665" cy="2998432"/>
          </a:xfrm>
          <a:prstGeom prst="rect">
            <a:avLst/>
          </a:prstGeom>
        </p:spPr>
      </p:pic>
      <p:pic>
        <p:nvPicPr>
          <p:cNvPr id="4" name="그림 3" descr="음식이(가) 표시된 사진&#10;&#10;자동 생성된 설명">
            <a:extLst>
              <a:ext uri="{FF2B5EF4-FFF2-40B4-BE49-F238E27FC236}">
                <a16:creationId xmlns:a16="http://schemas.microsoft.com/office/drawing/2014/main" id="{3CBA2464-FF48-4350-A901-2873A27A6D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30" y="1722157"/>
            <a:ext cx="3000375" cy="2998431"/>
          </a:xfrm>
          <a:prstGeom prst="rect">
            <a:avLst/>
          </a:prstGeom>
        </p:spPr>
      </p:pic>
      <p:pic>
        <p:nvPicPr>
          <p:cNvPr id="7" name="그림 6" descr="시계이(가) 표시된 사진&#10;&#10;자동 생성된 설명">
            <a:extLst>
              <a:ext uri="{FF2B5EF4-FFF2-40B4-BE49-F238E27FC236}">
                <a16:creationId xmlns:a16="http://schemas.microsoft.com/office/drawing/2014/main" id="{2E2994FB-25EB-4FBA-A7EF-52D0B80C1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740" y="1722157"/>
            <a:ext cx="2771353" cy="2998431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88688575-98BB-4FC7-8E04-8B068E18EE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406" y="673757"/>
            <a:ext cx="690563" cy="9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590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09767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</a:rPr>
              <a:t>웹툰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장단점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2B0E373-1701-4ED8-B9AE-84C535345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050" y="1236044"/>
            <a:ext cx="3320138" cy="2853826"/>
          </a:xfrm>
          <a:prstGeom prst="rect">
            <a:avLst/>
          </a:prstGeom>
        </p:spPr>
      </p:pic>
      <p:pic>
        <p:nvPicPr>
          <p:cNvPr id="38" name="그림 37" descr="거리, 대형, 걸린, 표지판이(가) 표시된 사진&#10;&#10;자동 생성된 설명">
            <a:extLst>
              <a:ext uri="{FF2B5EF4-FFF2-40B4-BE49-F238E27FC236}">
                <a16:creationId xmlns:a16="http://schemas.microsoft.com/office/drawing/2014/main" id="{C2B16677-E065-4F64-8169-19EA7CC98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4" y="1624259"/>
            <a:ext cx="3403765" cy="891204"/>
          </a:xfrm>
          <a:prstGeom prst="rect">
            <a:avLst/>
          </a:prstGeom>
        </p:spPr>
      </p:pic>
      <p:pic>
        <p:nvPicPr>
          <p:cNvPr id="40" name="그림 39" descr="거리, 걸린, 탑재, 다른이(가) 표시된 사진&#10;&#10;자동 생성된 설명">
            <a:extLst>
              <a:ext uri="{FF2B5EF4-FFF2-40B4-BE49-F238E27FC236}">
                <a16:creationId xmlns:a16="http://schemas.microsoft.com/office/drawing/2014/main" id="{525BCBC0-030C-4E79-970D-7D94BC50F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703" y="1624259"/>
            <a:ext cx="3776864" cy="938077"/>
          </a:xfrm>
          <a:prstGeom prst="rect">
            <a:avLst/>
          </a:prstGeom>
        </p:spPr>
      </p:pic>
      <p:pic>
        <p:nvPicPr>
          <p:cNvPr id="42" name="그림 41" descr="거리, 오렌지, 앉아있는, 표지판이(가) 표시된 사진&#10;&#10;자동 생성된 설명">
            <a:extLst>
              <a:ext uri="{FF2B5EF4-FFF2-40B4-BE49-F238E27FC236}">
                <a16:creationId xmlns:a16="http://schemas.microsoft.com/office/drawing/2014/main" id="{9C008474-396F-4079-A94E-F71FB83DF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345" y="4258504"/>
            <a:ext cx="4358275" cy="71280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A0DA7476-C319-4765-8022-BF902D22D5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86" y="5244904"/>
            <a:ext cx="5049631" cy="1103329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9E045321-0676-418E-9FCB-AC8C440E72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806" y="5342547"/>
            <a:ext cx="795194" cy="10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23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 latinLnBrk="0">
              <a:defRPr/>
            </a:pPr>
            <a:endParaRPr lang="en-US" altLang="ko-KR" sz="2000" b="1" kern="0" dirty="0">
              <a:solidFill>
                <a:srgbClr val="4472C4">
                  <a:lumMod val="75000"/>
                </a:srgb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35165" y="348742"/>
            <a:ext cx="546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콘텐츠의 다양성 분석을 통한 </a:t>
            </a:r>
            <a:r>
              <a:rPr lang="ko-KR" altLang="en-US" b="1" dirty="0" err="1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OSMU활용의</a:t>
            </a:r>
            <a:r>
              <a:rPr lang="ko-KR" altLang="en-US" b="1" dirty="0">
                <a:solidFill>
                  <a:schemeClr val="accent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이유 </a:t>
            </a:r>
          </a:p>
          <a:p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06796" y="3195707"/>
            <a:ext cx="56360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</a:p>
        </p:txBody>
      </p:sp>
      <p:pic>
        <p:nvPicPr>
          <p:cNvPr id="6" name="그림 5" descr="모니터, 화면, 앉아있는, 노트북이(가) 표시된 사진&#10;&#10;자동 생성된 설명">
            <a:extLst>
              <a:ext uri="{FF2B5EF4-FFF2-40B4-BE49-F238E27FC236}">
                <a16:creationId xmlns:a16="http://schemas.microsoft.com/office/drawing/2014/main" id="{533E6DE1-5722-41D3-B739-AE815C6A2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68" y="1008422"/>
            <a:ext cx="9934285" cy="5449069"/>
          </a:xfrm>
          <a:prstGeom prst="rect">
            <a:avLst/>
          </a:prstGeom>
        </p:spPr>
      </p:pic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44FA0B3A-8166-4CBE-BD16-550FE1669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881" y="718010"/>
            <a:ext cx="902964" cy="8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899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46100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50360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비정형 데이터 분석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7288" y="1303305"/>
            <a:ext cx="9353724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 w="0"/>
                <a:solidFill>
                  <a:srgbClr val="4472C4"/>
                </a:solidFill>
                <a:uLnTx/>
                <a:uFillTx/>
                <a:latin typeface="+mn-ea"/>
                <a:cs typeface="+mn-cs"/>
              </a:rPr>
              <a:t>1. </a:t>
            </a:r>
            <a:r>
              <a:rPr kumimoji="0" lang="ko-KR" altLang="en-US" sz="2000" i="0" u="none" strike="noStrike" kern="1200" cap="none" spc="0" normalizeH="0" baseline="0" noProof="0" dirty="0">
                <a:ln w="0"/>
                <a:solidFill>
                  <a:srgbClr val="4472C4"/>
                </a:solidFill>
                <a:uLnTx/>
                <a:uFillTx/>
                <a:latin typeface="+mn-ea"/>
                <a:cs typeface="+mn-cs"/>
              </a:rPr>
              <a:t>뉴스 기사 </a:t>
            </a:r>
            <a:r>
              <a:rPr kumimoji="0" lang="ko-KR" altLang="en-US" sz="2000" i="0" u="none" strike="noStrike" kern="1200" cap="none" spc="0" normalizeH="0" baseline="0" noProof="0" dirty="0" err="1">
                <a:ln w="0"/>
                <a:solidFill>
                  <a:srgbClr val="4472C4"/>
                </a:solidFill>
                <a:uLnTx/>
                <a:uFillTx/>
                <a:latin typeface="+mn-ea"/>
              </a:rPr>
              <a:t>크롤링</a:t>
            </a:r>
            <a:endParaRPr kumimoji="0" lang="en-US" altLang="ko-KR" sz="2000" i="0" u="none" strike="noStrike" kern="1200" cap="none" spc="0" normalizeH="0" baseline="0" noProof="0" dirty="0">
              <a:ln w="0"/>
              <a:solidFill>
                <a:srgbClr val="4472C4"/>
              </a:solidFill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+mn-ea"/>
              </a:rPr>
              <a:t> </a:t>
            </a: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-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 키워드 및 수집량 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i="0" u="none" strike="noStrike" kern="1200" cap="none" spc="0" normalizeH="0" baseline="0" noProof="0" dirty="0">
                <a:ln w="0"/>
                <a:solidFill>
                  <a:srgbClr val="4472C4"/>
                </a:solidFill>
                <a:uLnTx/>
                <a:uFillTx/>
                <a:latin typeface="+mn-ea"/>
                <a:cs typeface="+mn-cs"/>
              </a:rPr>
              <a:t>2. </a:t>
            </a:r>
            <a:r>
              <a:rPr kumimoji="0" lang="en-US" altLang="ko-KR" sz="2000" i="0" u="none" strike="noStrike" kern="1200" cap="none" spc="0" normalizeH="0" baseline="0" noProof="0" dirty="0">
                <a:ln w="0"/>
                <a:solidFill>
                  <a:srgbClr val="4472C4"/>
                </a:solidFill>
                <a:uLnTx/>
                <a:uFillTx/>
                <a:latin typeface="+mn-ea"/>
              </a:rPr>
              <a:t>R</a:t>
            </a:r>
            <a:r>
              <a:rPr kumimoji="0" lang="ko-KR" altLang="en-US" sz="2000" i="0" u="none" strike="noStrike" kern="1200" cap="none" spc="0" normalizeH="0" baseline="0" noProof="0" dirty="0">
                <a:ln w="0"/>
                <a:solidFill>
                  <a:srgbClr val="4472C4"/>
                </a:solidFill>
                <a:uLnTx/>
                <a:uFillTx/>
                <a:latin typeface="+mn-ea"/>
              </a:rPr>
              <a:t>분석</a:t>
            </a:r>
            <a:endParaRPr kumimoji="0" lang="en-US" altLang="ko-KR" sz="2000" i="0" u="none" strike="noStrike" kern="1200" cap="none" spc="0" normalizeH="0" baseline="0" noProof="0" dirty="0">
              <a:ln w="0"/>
              <a:solidFill>
                <a:srgbClr val="4472C4"/>
              </a:solidFill>
              <a:uLnTx/>
              <a:uFillTx/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 - 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전체 키워드 빈도 분석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 -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R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wordcloud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(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네이버 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웹툰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 -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R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wordcloud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(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웹툰 시장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 - R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wordcloud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(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인기 웹툰 작가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 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-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R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wordcloud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2000" dirty="0">
                <a:solidFill>
                  <a:prstClr val="black"/>
                </a:solidFill>
                <a:latin typeface="+mn-ea"/>
              </a:rPr>
              <a:t>미생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)</a:t>
            </a:r>
            <a:endParaRPr kumimoji="0" lang="ko-KR" alt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- R </a:t>
            </a:r>
            <a:r>
              <a:rPr kumimoji="0" lang="en-US" altLang="ko-KR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wordcloud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(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트렌드</a:t>
            </a:r>
            <a:r>
              <a:rPr lang="en-US" altLang="ko-KR" sz="2000" dirty="0">
                <a:solidFill>
                  <a:prstClr val="black"/>
                </a:solidFill>
                <a:latin typeface="+mn-ea"/>
              </a:rPr>
              <a:t>)</a:t>
            </a:r>
            <a:endParaRPr kumimoji="0" lang="en-US" altLang="ko-KR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en-US" altLang="ko-KR" sz="2000" i="0" u="none" strike="noStrike" kern="1200" cap="none" spc="0" normalizeH="0" baseline="0" noProof="0" dirty="0">
              <a:ln w="0"/>
              <a:solidFill>
                <a:srgbClr val="4472C4"/>
              </a:solidFill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en-US" altLang="ko-KR" sz="2000" i="0" u="none" strike="noStrike" kern="1200" cap="none" spc="0" normalizeH="0" baseline="0" noProof="0" dirty="0">
                <a:ln w="0"/>
                <a:solidFill>
                  <a:srgbClr val="4472C4"/>
                </a:solidFill>
                <a:uLnTx/>
                <a:uFillTx/>
                <a:latin typeface="+mn-ea"/>
                <a:cs typeface="+mn-cs"/>
              </a:rPr>
              <a:t>3. </a:t>
            </a:r>
            <a:r>
              <a:rPr kumimoji="0" lang="ko-KR" altLang="en-US" sz="2000" i="0" u="none" strike="noStrike" kern="1200" cap="none" spc="0" normalizeH="0" baseline="0" noProof="0" dirty="0">
                <a:ln w="0"/>
                <a:solidFill>
                  <a:srgbClr val="4472C4"/>
                </a:solidFill>
                <a:uLnTx/>
                <a:uFillTx/>
                <a:latin typeface="+mn-ea"/>
              </a:rPr>
              <a:t>결론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uLnTx/>
                <a:uFillTx/>
                <a:latin typeface="+mn-ea"/>
                <a:cs typeface="+mn-cs"/>
              </a:rPr>
              <a:t> 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74E4A729-7D99-4151-B6AD-C4DAED0D57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300" y="678222"/>
            <a:ext cx="8477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946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키워드 및 수집량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8A376FCA-FD49-4B3A-9BCD-7EBF4E913267}"/>
              </a:ext>
            </a:extLst>
          </p:cNvPr>
          <p:cNvGraphicFramePr>
            <a:graphicFrameLocks/>
          </p:cNvGraphicFramePr>
          <p:nvPr/>
        </p:nvGraphicFramePr>
        <p:xfrm>
          <a:off x="6096000" y="2333572"/>
          <a:ext cx="5032868" cy="3254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200102B-D327-4904-9FD5-2DFD00301616}"/>
              </a:ext>
            </a:extLst>
          </p:cNvPr>
          <p:cNvSpPr txBox="1"/>
          <p:nvPr/>
        </p:nvSpPr>
        <p:spPr>
          <a:xfrm>
            <a:off x="1175344" y="982133"/>
            <a:ext cx="9841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+mj-ea"/>
                <a:ea typeface="+mj-ea"/>
              </a:rPr>
              <a:t>3</a:t>
            </a:r>
            <a:r>
              <a:rPr lang="ko-KR" altLang="en-US" sz="2400" b="1" dirty="0">
                <a:latin typeface="+mj-ea"/>
                <a:ea typeface="+mj-ea"/>
              </a:rPr>
              <a:t>개의 신문사에서 키워드 분석을 위하여 </a:t>
            </a:r>
            <a:r>
              <a:rPr lang="en-US" altLang="ko-KR" sz="2400" b="1" dirty="0">
                <a:latin typeface="+mj-ea"/>
                <a:ea typeface="+mj-ea"/>
              </a:rPr>
              <a:t>Python</a:t>
            </a:r>
            <a:r>
              <a:rPr lang="ko-KR" altLang="en-US" sz="2400" b="1" dirty="0">
                <a:latin typeface="+mj-ea"/>
                <a:ea typeface="+mj-ea"/>
              </a:rPr>
              <a:t>을 사용해 </a:t>
            </a:r>
            <a:r>
              <a:rPr lang="en-US" altLang="ko-KR" sz="2400" b="1" dirty="0">
                <a:latin typeface="+mj-ea"/>
                <a:ea typeface="+mj-ea"/>
              </a:rPr>
              <a:t>5</a:t>
            </a:r>
            <a:r>
              <a:rPr lang="ko-KR" altLang="en-US" sz="2400" b="1" dirty="0">
                <a:latin typeface="+mj-ea"/>
                <a:ea typeface="+mj-ea"/>
              </a:rPr>
              <a:t>개의 키워드로 자동 수집한 뉴스기사  </a:t>
            </a:r>
          </a:p>
        </p:txBody>
      </p:sp>
      <p:pic>
        <p:nvPicPr>
          <p:cNvPr id="8" name="그림 7" descr="스크린샷, 목재의, 걸린, 시계이(가) 표시된 사진&#10;&#10;자동 생성된 설명">
            <a:extLst>
              <a:ext uri="{FF2B5EF4-FFF2-40B4-BE49-F238E27FC236}">
                <a16:creationId xmlns:a16="http://schemas.microsoft.com/office/drawing/2014/main" id="{4E58F4C0-15B5-403C-ADAE-101C56AF36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253" y="2333571"/>
            <a:ext cx="4412835" cy="1969487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560A7B4B-D5CD-4765-8260-A5B6CBE852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0" y="5347229"/>
            <a:ext cx="823913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85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 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전체 키워드 빈도 분석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F193F4-CBDF-4585-9F4E-E0AE0E338C4A}"/>
              </a:ext>
            </a:extLst>
          </p:cNvPr>
          <p:cNvGraphicFramePr>
            <a:graphicFrameLocks noGrp="1"/>
          </p:cNvGraphicFramePr>
          <p:nvPr/>
        </p:nvGraphicFramePr>
        <p:xfrm>
          <a:off x="1673930" y="1929434"/>
          <a:ext cx="1099120" cy="4395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120">
                  <a:extLst>
                    <a:ext uri="{9D8B030D-6E8A-4147-A177-3AD203B41FA5}">
                      <a16:colId xmlns:a16="http://schemas.microsoft.com/office/drawing/2014/main" val="212298898"/>
                    </a:ext>
                  </a:extLst>
                </a:gridCol>
              </a:tblGrid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작가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982258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게임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813585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플랫폼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780366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광고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930955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매출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68385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영화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778282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콘텐츠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99729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시장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950004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인기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969803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모바일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35217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작품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3787854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출시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220099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캐릭터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856415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국내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22108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제작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7374248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드라마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493856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글로벌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013251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연재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4907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>
                          <a:solidFill>
                            <a:schemeClr val="bg1"/>
                          </a:solidFill>
                          <a:effectLst/>
                        </a:rPr>
                        <a:t>카카오</a:t>
                      </a:r>
                      <a:endParaRPr lang="ko-KR" altLang="en-US" sz="1400" b="1" i="0" u="none" strike="noStrike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9946982"/>
                  </a:ext>
                </a:extLst>
              </a:tr>
              <a:tr h="2197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페이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64191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4E07179-66AF-4574-88CC-2001DBA461E8}"/>
              </a:ext>
            </a:extLst>
          </p:cNvPr>
          <p:cNvGraphicFramePr>
            <a:graphicFrameLocks noGrp="1"/>
          </p:cNvGraphicFramePr>
          <p:nvPr/>
        </p:nvGraphicFramePr>
        <p:xfrm>
          <a:off x="3610185" y="1932958"/>
          <a:ext cx="1099120" cy="4395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120">
                  <a:extLst>
                    <a:ext uri="{9D8B030D-6E8A-4147-A177-3AD203B41FA5}">
                      <a16:colId xmlns:a16="http://schemas.microsoft.com/office/drawing/2014/main" val="3753886474"/>
                    </a:ext>
                  </a:extLst>
                </a:gridCol>
              </a:tblGrid>
              <a:tr h="2138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게임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158975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콘텐츠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973180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작가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657870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국내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270731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플랫폼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276789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매출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7654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만화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40877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작품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777610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영화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661579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글로벌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624580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올해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146886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제작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069593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한국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0114102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드라마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271729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모바일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880910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출시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724016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개발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502343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인기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848022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캐릭터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969867"/>
                  </a:ext>
                </a:extLst>
              </a:tr>
              <a:tr h="2198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광고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21282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AA23E30-8EC0-45EA-82BE-EA36AC74365E}"/>
              </a:ext>
            </a:extLst>
          </p:cNvPr>
          <p:cNvGraphicFramePr>
            <a:graphicFrameLocks noGrp="1"/>
          </p:cNvGraphicFramePr>
          <p:nvPr/>
        </p:nvGraphicFramePr>
        <p:xfrm>
          <a:off x="5546440" y="1935637"/>
          <a:ext cx="1099120" cy="43906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120">
                  <a:extLst>
                    <a:ext uri="{9D8B030D-6E8A-4147-A177-3AD203B41FA5}">
                      <a16:colId xmlns:a16="http://schemas.microsoft.com/office/drawing/2014/main" val="3761483191"/>
                    </a:ext>
                  </a:extLst>
                </a:gridCol>
              </a:tblGrid>
              <a:tr h="21361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작가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255641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인기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013554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드라마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385657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작품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230123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만화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614073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영화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3079215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게임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804710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캐릭터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629933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제작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940703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연재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806347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원작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432964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이야기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029149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콘텐츠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743017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방송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1469028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배우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356424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공개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441632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출연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007713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플랫폼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260829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사진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586137"/>
                  </a:ext>
                </a:extLst>
              </a:tr>
              <a:tr h="21954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진행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32229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6026A06-2972-472E-A99C-014954BBF34C}"/>
              </a:ext>
            </a:extLst>
          </p:cNvPr>
          <p:cNvGraphicFramePr>
            <a:graphicFrameLocks noGrp="1"/>
          </p:cNvGraphicFramePr>
          <p:nvPr/>
        </p:nvGraphicFramePr>
        <p:xfrm>
          <a:off x="7482695" y="1929434"/>
          <a:ext cx="1099120" cy="43849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120">
                  <a:extLst>
                    <a:ext uri="{9D8B030D-6E8A-4147-A177-3AD203B41FA5}">
                      <a16:colId xmlns:a16="http://schemas.microsoft.com/office/drawing/2014/main" val="525762424"/>
                    </a:ext>
                  </a:extLst>
                </a:gridCol>
              </a:tblGrid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드라마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594752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배우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00739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영화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581693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연기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6054560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방송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0293888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작가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14494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출연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794311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사람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4071221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사진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853278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생각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825605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작품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972134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모습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81897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이야기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4641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공개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251129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임시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44130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감독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391598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인기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873006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원작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957585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캐릭터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046004"/>
                  </a:ext>
                </a:extLst>
              </a:tr>
              <a:tr h="219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만화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040332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C730A55-0A70-4A67-BFC7-CA1B03965CAD}"/>
              </a:ext>
            </a:extLst>
          </p:cNvPr>
          <p:cNvGraphicFramePr>
            <a:graphicFrameLocks noGrp="1"/>
          </p:cNvGraphicFramePr>
          <p:nvPr/>
        </p:nvGraphicFramePr>
        <p:xfrm>
          <a:off x="9414333" y="1931062"/>
          <a:ext cx="1099120" cy="4384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120">
                  <a:extLst>
                    <a:ext uri="{9D8B030D-6E8A-4147-A177-3AD203B41FA5}">
                      <a16:colId xmlns:a16="http://schemas.microsoft.com/office/drawing/2014/main" val="1725239991"/>
                    </a:ext>
                  </a:extLst>
                </a:gridCol>
              </a:tblGrid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제품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649287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브랜드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048631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소비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907377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국내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846216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고객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346079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제공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475784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트렌드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3605367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출시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569702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진행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378371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상품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261496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사용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277028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글로벌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6499918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콘텐츠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9505231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인기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512055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활용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113829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관계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798413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시간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3738509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코로나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429139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rgbClr val="FFFF00"/>
                          </a:solidFill>
                          <a:effectLst/>
                        </a:rPr>
                        <a:t>플랫폼</a:t>
                      </a:r>
                      <a:endParaRPr lang="ko-KR" altLang="en-US" sz="1400" b="1" i="0" u="none" strike="noStrike" dirty="0">
                        <a:solidFill>
                          <a:srgbClr val="FFFF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963935"/>
                  </a:ext>
                </a:extLst>
              </a:tr>
              <a:tr h="20148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증가</a:t>
                      </a:r>
                      <a:endParaRPr lang="ko-KR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888" marR="5888" marT="5888" marB="0" anchor="ctr">
                    <a:solidFill>
                      <a:schemeClr val="tx1">
                        <a:alpha val="79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175215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EDC7BF0-3556-4DBF-A3F8-CF01B54F21AD}"/>
              </a:ext>
            </a:extLst>
          </p:cNvPr>
          <p:cNvSpPr txBox="1"/>
          <p:nvPr/>
        </p:nvSpPr>
        <p:spPr>
          <a:xfrm>
            <a:off x="1455869" y="1444047"/>
            <a:ext cx="153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/>
              <a:t>네이버웹툰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17F76C-D76D-45AC-B377-6DC7E2968E8F}"/>
              </a:ext>
            </a:extLst>
          </p:cNvPr>
          <p:cNvSpPr txBox="1"/>
          <p:nvPr/>
        </p:nvSpPr>
        <p:spPr>
          <a:xfrm>
            <a:off x="3266608" y="1444047"/>
            <a:ext cx="153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웹툰 시장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24C61-6B82-4254-B608-3CC90F3D2251}"/>
              </a:ext>
            </a:extLst>
          </p:cNvPr>
          <p:cNvSpPr txBox="1"/>
          <p:nvPr/>
        </p:nvSpPr>
        <p:spPr>
          <a:xfrm>
            <a:off x="5247866" y="1411993"/>
            <a:ext cx="176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인기 웹툰 작가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E27D75-F2D8-443A-B380-AC01AE935FFA}"/>
              </a:ext>
            </a:extLst>
          </p:cNvPr>
          <p:cNvSpPr txBox="1"/>
          <p:nvPr/>
        </p:nvSpPr>
        <p:spPr>
          <a:xfrm>
            <a:off x="7264634" y="1405790"/>
            <a:ext cx="153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미생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BC450-80E5-4086-8E53-F6670B62B827}"/>
              </a:ext>
            </a:extLst>
          </p:cNvPr>
          <p:cNvSpPr txBox="1"/>
          <p:nvPr/>
        </p:nvSpPr>
        <p:spPr>
          <a:xfrm>
            <a:off x="9200890" y="1405790"/>
            <a:ext cx="153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트렌드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1B28D2E4-F9A9-48C7-BE33-673E9B574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445" y="659847"/>
            <a:ext cx="8191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219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R </a:t>
            </a:r>
            <a:r>
              <a:rPr lang="en-US" altLang="ko-KR" sz="2800" b="1" kern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WordCloud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b="1" kern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네이버웹툰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바퀴, 옅은이(가) 표시된 사진&#10;&#10;자동 생성된 설명">
            <a:extLst>
              <a:ext uri="{FF2B5EF4-FFF2-40B4-BE49-F238E27FC236}">
                <a16:creationId xmlns:a16="http://schemas.microsoft.com/office/drawing/2014/main" id="{AE28DE43-7A09-4CF2-9273-C4121D0F0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38" y="777077"/>
            <a:ext cx="1369875" cy="1369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A8F7E5-94BC-4435-9097-946078C6F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50" y="1616748"/>
            <a:ext cx="5227775" cy="4617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9F841B-86C5-44F4-998E-B500924EDD06}"/>
              </a:ext>
            </a:extLst>
          </p:cNvPr>
          <p:cNvSpPr txBox="1"/>
          <p:nvPr/>
        </p:nvSpPr>
        <p:spPr>
          <a:xfrm>
            <a:off x="2097741" y="1057848"/>
            <a:ext cx="862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언론사에서 수집한 </a:t>
            </a:r>
            <a:r>
              <a:rPr lang="en-US" altLang="ko-KR" dirty="0"/>
              <a:t>“</a:t>
            </a:r>
            <a:r>
              <a:rPr lang="ko-KR" altLang="en-US" dirty="0"/>
              <a:t>네이버 웹툰</a:t>
            </a:r>
            <a:r>
              <a:rPr lang="en-US" altLang="ko-KR" dirty="0"/>
              <a:t>＂</a:t>
            </a:r>
            <a:r>
              <a:rPr lang="ko-KR" altLang="en-US" dirty="0"/>
              <a:t>에 대한 </a:t>
            </a:r>
            <a:r>
              <a:rPr lang="en-US" altLang="ko-KR" dirty="0"/>
              <a:t>6,191</a:t>
            </a:r>
            <a:r>
              <a:rPr lang="ko-KR" altLang="en-US" dirty="0"/>
              <a:t>개의 뉴스 기사 분석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76AD880-A615-40A8-85F6-0AE5570E5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91" y="2146952"/>
            <a:ext cx="3958775" cy="3271715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4C82C325-10F1-463B-9542-59CBCA5779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666" y="658510"/>
            <a:ext cx="536463" cy="7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537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R </a:t>
            </a:r>
            <a:r>
              <a:rPr lang="en-US" altLang="ko-KR" sz="2800" b="1" kern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WordCloud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웹툰 시장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F06306CE-7823-490A-BAA7-A0C5B7C9D5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64" y="936483"/>
            <a:ext cx="1524660" cy="10838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CEBF5FE-C439-48DC-B5AD-BE72DC1B5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438" y="1653750"/>
            <a:ext cx="4324826" cy="37630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B2842B-0100-4CDD-8540-DA30D6DF9158}"/>
              </a:ext>
            </a:extLst>
          </p:cNvPr>
          <p:cNvSpPr txBox="1"/>
          <p:nvPr/>
        </p:nvSpPr>
        <p:spPr>
          <a:xfrm>
            <a:off x="2393576" y="1030083"/>
            <a:ext cx="862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언론사에서 수집한 </a:t>
            </a:r>
            <a:r>
              <a:rPr lang="en-US" altLang="ko-KR" dirty="0"/>
              <a:t>“</a:t>
            </a:r>
            <a:r>
              <a:rPr lang="ko-KR" altLang="en-US" dirty="0"/>
              <a:t>웹툰 시장</a:t>
            </a:r>
            <a:r>
              <a:rPr lang="en-US" altLang="ko-KR" dirty="0"/>
              <a:t>＂</a:t>
            </a:r>
            <a:r>
              <a:rPr lang="ko-KR" altLang="en-US" dirty="0"/>
              <a:t>에 대한 </a:t>
            </a:r>
            <a:r>
              <a:rPr lang="en-US" altLang="ko-KR" dirty="0"/>
              <a:t>4,952</a:t>
            </a:r>
            <a:r>
              <a:rPr lang="ko-KR" altLang="en-US" dirty="0"/>
              <a:t>개의 뉴스 기사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42D98C-1500-4EBE-A68E-526E594A13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53" y="2020372"/>
            <a:ext cx="3788013" cy="3258960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ACC411A5-3056-4DF6-9234-B629AE674B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800" y="635719"/>
            <a:ext cx="618306" cy="9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72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74484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R </a:t>
            </a:r>
            <a:r>
              <a:rPr lang="en-US" altLang="ko-KR" sz="2800" b="1" kern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WordCloud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b="1" kern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인기웹툰작가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D4A76050-81A0-4B99-8741-67978DCA4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2" y="936483"/>
            <a:ext cx="1248265" cy="1248265"/>
          </a:xfrm>
          <a:prstGeom prst="rect">
            <a:avLst/>
          </a:prstGeom>
        </p:spPr>
      </p:pic>
      <p:pic>
        <p:nvPicPr>
          <p:cNvPr id="6" name="그림 5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5831B60A-21B9-40E6-8B32-42E113A5E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67" y="1304376"/>
            <a:ext cx="5259680" cy="4325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E2F95B-43F0-4C29-8AC7-A150CECBCB83}"/>
              </a:ext>
            </a:extLst>
          </p:cNvPr>
          <p:cNvSpPr txBox="1"/>
          <p:nvPr/>
        </p:nvSpPr>
        <p:spPr>
          <a:xfrm>
            <a:off x="1962719" y="1030437"/>
            <a:ext cx="862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언론사에서 수집한 </a:t>
            </a:r>
            <a:r>
              <a:rPr lang="en-US" altLang="ko-KR" dirty="0"/>
              <a:t>“</a:t>
            </a:r>
            <a:r>
              <a:rPr lang="ko-KR" altLang="en-US" dirty="0"/>
              <a:t>인기 웹툰 작가</a:t>
            </a:r>
            <a:r>
              <a:rPr lang="en-US" altLang="ko-KR" dirty="0"/>
              <a:t>＂</a:t>
            </a:r>
            <a:r>
              <a:rPr lang="ko-KR" altLang="en-US" dirty="0"/>
              <a:t>에 대한 </a:t>
            </a:r>
            <a:r>
              <a:rPr lang="en-US" altLang="ko-KR" dirty="0"/>
              <a:t>4,486</a:t>
            </a:r>
            <a:r>
              <a:rPr lang="ko-KR" altLang="en-US" dirty="0"/>
              <a:t>개의 뉴스 기사 분석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F195F3-8C2F-4225-84E0-6743B5C91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283" y="2021127"/>
            <a:ext cx="4228231" cy="3028327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42E790E6-D1AB-4532-922B-CFA675AA19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843" y="690251"/>
            <a:ext cx="761552" cy="93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234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R </a:t>
            </a:r>
            <a:r>
              <a:rPr lang="en-US" altLang="ko-KR" sz="2800" b="1" kern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WordCloud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미생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9D213332-5E5E-4607-892E-418FD3641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9" y="2311119"/>
            <a:ext cx="6441554" cy="31414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D02DE-9534-40CD-B936-3E8A3E4A2DE0}"/>
              </a:ext>
            </a:extLst>
          </p:cNvPr>
          <p:cNvSpPr txBox="1"/>
          <p:nvPr/>
        </p:nvSpPr>
        <p:spPr>
          <a:xfrm>
            <a:off x="1265555" y="1198855"/>
            <a:ext cx="862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언론사에서 수집한 </a:t>
            </a:r>
            <a:r>
              <a:rPr lang="en-US" altLang="ko-KR" dirty="0"/>
              <a:t>“</a:t>
            </a:r>
            <a:r>
              <a:rPr lang="ko-KR" altLang="en-US" dirty="0"/>
              <a:t>미생</a:t>
            </a:r>
            <a:r>
              <a:rPr lang="en-US" altLang="ko-KR" dirty="0"/>
              <a:t>＂</a:t>
            </a:r>
            <a:r>
              <a:rPr lang="ko-KR" altLang="en-US" dirty="0"/>
              <a:t>에 대한 </a:t>
            </a:r>
            <a:r>
              <a:rPr lang="en-US" altLang="ko-KR" dirty="0"/>
              <a:t>7,700</a:t>
            </a:r>
            <a:r>
              <a:rPr lang="ko-KR" altLang="en-US" dirty="0"/>
              <a:t>개의 뉴스 기사 분석</a:t>
            </a: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4B4AC8F0-9437-4AD7-938E-D9FF2A600E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417" y="2065967"/>
            <a:ext cx="3040316" cy="3719780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BF27D961-9C04-4A61-B46E-CEB60321AA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0107" y="676897"/>
            <a:ext cx="546212" cy="69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2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콘텐츠 확장의 배경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D33A8EA-34F9-48BB-83CA-ED056A246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99" y="1052822"/>
            <a:ext cx="5293283" cy="4134427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F6DFDE35-A90E-4C5D-AC9B-021EACCF5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8" y="1134633"/>
            <a:ext cx="5446111" cy="475816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9583046-F988-47A9-862C-B97470790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50" y="5134374"/>
            <a:ext cx="4476750" cy="3255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DAE9EC0-8A40-4BA0-A8DD-9AB998C8F7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718" y="723379"/>
            <a:ext cx="762398" cy="125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118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R </a:t>
            </a:r>
            <a:r>
              <a:rPr lang="en-US" altLang="ko-KR" sz="2800" b="1" kern="0" dirty="0" err="1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WordCloud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트렌드</a:t>
            </a:r>
            <a:r>
              <a:rPr lang="en-US" altLang="ko-KR" sz="2800" b="1" kern="0" dirty="0">
                <a:solidFill>
                  <a:srgbClr val="4472C4">
                    <a:lumMod val="75000"/>
                  </a:srgb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59E6D6-73D3-48EC-9AA8-8F995E1E3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5" y="1515041"/>
            <a:ext cx="6478045" cy="39768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84676C-FAFA-44E6-8AB0-8ED165B56674}"/>
              </a:ext>
            </a:extLst>
          </p:cNvPr>
          <p:cNvSpPr txBox="1"/>
          <p:nvPr/>
        </p:nvSpPr>
        <p:spPr>
          <a:xfrm>
            <a:off x="1635165" y="1035320"/>
            <a:ext cx="862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개의 언론사에서 수집한 </a:t>
            </a:r>
            <a:r>
              <a:rPr lang="en-US" altLang="ko-KR" dirty="0"/>
              <a:t>“</a:t>
            </a:r>
            <a:r>
              <a:rPr lang="ko-KR" altLang="en-US" dirty="0"/>
              <a:t>웹툰 시장</a:t>
            </a:r>
            <a:r>
              <a:rPr lang="en-US" altLang="ko-KR" dirty="0"/>
              <a:t>＂</a:t>
            </a:r>
            <a:r>
              <a:rPr lang="ko-KR" altLang="en-US" dirty="0"/>
              <a:t>에 대한 </a:t>
            </a:r>
            <a:r>
              <a:rPr lang="en-US" altLang="ko-KR" dirty="0"/>
              <a:t>11,522</a:t>
            </a:r>
            <a:r>
              <a:rPr lang="ko-KR" altLang="en-US" dirty="0"/>
              <a:t>개의 뉴스 기사 분석</a:t>
            </a:r>
          </a:p>
        </p:txBody>
      </p:sp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F3BEAF1F-3CC8-4EAA-884F-6002759F3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050" y="1769682"/>
            <a:ext cx="3844938" cy="3722227"/>
          </a:xfrm>
          <a:prstGeom prst="rect">
            <a:avLst/>
          </a:prstGeom>
        </p:spPr>
      </p:pic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842A742E-80AC-4D3E-8711-489B3F56E9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7573" y="673068"/>
            <a:ext cx="627944" cy="81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275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09766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kern="0" dirty="0">
                <a:solidFill>
                  <a:srgbClr val="4472C4">
                    <a:lumMod val="75000"/>
                  </a:srgbClr>
                </a:solidFill>
                <a:latin typeface="맑은 고딕" panose="020F0302020204030204"/>
                <a:ea typeface="야놀자 야체 B" panose="02020603020101020101" pitchFamily="18" charset="-127"/>
              </a:rPr>
              <a:t>웹툰으로 본 </a:t>
            </a: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야놀자 야체 B" panose="02020603020101020101" pitchFamily="18" charset="-127"/>
                <a:cs typeface="+mn-cs"/>
              </a:rPr>
              <a:t>OSMU </a:t>
            </a:r>
            <a:r>
              <a:rPr kumimoji="0" lang="ko-KR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야놀자 야체 B" panose="02020603020101020101" pitchFamily="18" charset="-127"/>
                <a:cs typeface="+mn-cs"/>
              </a:rPr>
              <a:t>활용의 이유 </a:t>
            </a:r>
            <a:endParaRPr kumimoji="0" lang="en-US" altLang="ko-KR" sz="24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맑은 고딕" panose="020F0302020204030204"/>
              <a:ea typeface="야놀자 야체 B" panose="0202060302010102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Regular Pentagon 7">
            <a:extLst>
              <a:ext uri="{FF2B5EF4-FFF2-40B4-BE49-F238E27FC236}">
                <a16:creationId xmlns:a16="http://schemas.microsoft.com/office/drawing/2014/main" id="{15BFF2FC-3E2E-493C-B63C-AC3AF2694CA9}"/>
              </a:ext>
            </a:extLst>
          </p:cNvPr>
          <p:cNvSpPr/>
          <p:nvPr/>
        </p:nvSpPr>
        <p:spPr>
          <a:xfrm>
            <a:off x="5234824" y="2027845"/>
            <a:ext cx="1670623" cy="1663330"/>
          </a:xfrm>
          <a:prstGeom prst="pentagon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Down Arrow 2">
            <a:extLst>
              <a:ext uri="{FF2B5EF4-FFF2-40B4-BE49-F238E27FC236}">
                <a16:creationId xmlns:a16="http://schemas.microsoft.com/office/drawing/2014/main" id="{1CB90C37-FDEC-4127-9D07-BD3CCF18177B}"/>
              </a:ext>
            </a:extLst>
          </p:cNvPr>
          <p:cNvSpPr/>
          <p:nvPr/>
        </p:nvSpPr>
        <p:spPr>
          <a:xfrm rot="10800000">
            <a:off x="4529202" y="4288361"/>
            <a:ext cx="3019334" cy="1394152"/>
          </a:xfrm>
          <a:custGeom>
            <a:avLst/>
            <a:gdLst/>
            <a:ahLst/>
            <a:cxnLst/>
            <a:rect l="l" t="t" r="r" b="b"/>
            <a:pathLst>
              <a:path w="3231250" h="1728049">
                <a:moveTo>
                  <a:pt x="1603656" y="1728049"/>
                </a:moveTo>
                <a:lnTo>
                  <a:pt x="1361340" y="1485733"/>
                </a:lnTo>
                <a:lnTo>
                  <a:pt x="1482498" y="1485733"/>
                </a:lnTo>
                <a:lnTo>
                  <a:pt x="1482498" y="1238845"/>
                </a:lnTo>
                <a:lnTo>
                  <a:pt x="1519544" y="1238845"/>
                </a:lnTo>
                <a:cubicBezTo>
                  <a:pt x="1344853" y="1227816"/>
                  <a:pt x="1172648" y="1177063"/>
                  <a:pt x="1015740" y="1087892"/>
                </a:cubicBezTo>
                <a:lnTo>
                  <a:pt x="817941" y="1309456"/>
                </a:lnTo>
                <a:lnTo>
                  <a:pt x="908322" y="1390143"/>
                </a:lnTo>
                <a:lnTo>
                  <a:pt x="566184" y="1409531"/>
                </a:lnTo>
                <a:lnTo>
                  <a:pt x="546797" y="1067393"/>
                </a:lnTo>
                <a:lnTo>
                  <a:pt x="637178" y="1148080"/>
                </a:lnTo>
                <a:lnTo>
                  <a:pt x="815894" y="947893"/>
                </a:lnTo>
                <a:cubicBezTo>
                  <a:pt x="680789" y="835606"/>
                  <a:pt x="574092" y="695026"/>
                  <a:pt x="502445" y="537233"/>
                </a:cubicBezTo>
                <a:lnTo>
                  <a:pt x="503893" y="542638"/>
                </a:lnTo>
                <a:lnTo>
                  <a:pt x="265418" y="606537"/>
                </a:lnTo>
                <a:lnTo>
                  <a:pt x="296776" y="723567"/>
                </a:lnTo>
                <a:lnTo>
                  <a:pt x="0" y="552223"/>
                </a:lnTo>
                <a:lnTo>
                  <a:pt x="171344" y="255448"/>
                </a:lnTo>
                <a:lnTo>
                  <a:pt x="202702" y="372478"/>
                </a:lnTo>
                <a:lnTo>
                  <a:pt x="420370" y="314153"/>
                </a:lnTo>
                <a:cubicBezTo>
                  <a:pt x="394191" y="212871"/>
                  <a:pt x="381279" y="107363"/>
                  <a:pt x="382349" y="0"/>
                </a:cubicBezTo>
                <a:lnTo>
                  <a:pt x="668774" y="2854"/>
                </a:lnTo>
                <a:cubicBezTo>
                  <a:pt x="665395" y="342077"/>
                  <a:pt x="843838" y="657162"/>
                  <a:pt x="1136496" y="828730"/>
                </a:cubicBezTo>
                <a:cubicBezTo>
                  <a:pt x="1429154" y="1000297"/>
                  <a:pt x="1791255" y="1002101"/>
                  <a:pt x="2085607" y="833457"/>
                </a:cubicBezTo>
                <a:cubicBezTo>
                  <a:pt x="2379959" y="664813"/>
                  <a:pt x="2561533" y="351521"/>
                  <a:pt x="2561533" y="12281"/>
                </a:cubicBezTo>
                <a:lnTo>
                  <a:pt x="2847972" y="12281"/>
                </a:lnTo>
                <a:cubicBezTo>
                  <a:pt x="2847972" y="115358"/>
                  <a:pt x="2835103" y="216597"/>
                  <a:pt x="2809305" y="313731"/>
                </a:cubicBezTo>
                <a:lnTo>
                  <a:pt x="3028549" y="372478"/>
                </a:lnTo>
                <a:lnTo>
                  <a:pt x="3059907" y="255448"/>
                </a:lnTo>
                <a:lnTo>
                  <a:pt x="3231250" y="552223"/>
                </a:lnTo>
                <a:lnTo>
                  <a:pt x="2934475" y="723567"/>
                </a:lnTo>
                <a:lnTo>
                  <a:pt x="2965833" y="606537"/>
                </a:lnTo>
                <a:lnTo>
                  <a:pt x="2727358" y="542638"/>
                </a:lnTo>
                <a:lnTo>
                  <a:pt x="2729738" y="533756"/>
                </a:lnTo>
                <a:cubicBezTo>
                  <a:pt x="2653953" y="701088"/>
                  <a:pt x="2539292" y="849337"/>
                  <a:pt x="2393713" y="965698"/>
                </a:cubicBezTo>
                <a:lnTo>
                  <a:pt x="2549092" y="1121077"/>
                </a:lnTo>
                <a:lnTo>
                  <a:pt x="2634763" y="1035405"/>
                </a:lnTo>
                <a:lnTo>
                  <a:pt x="2634763" y="1378092"/>
                </a:lnTo>
                <a:lnTo>
                  <a:pt x="2292077" y="1378092"/>
                </a:lnTo>
                <a:lnTo>
                  <a:pt x="2377748" y="1292420"/>
                </a:lnTo>
                <a:lnTo>
                  <a:pt x="2187215" y="1101886"/>
                </a:lnTo>
                <a:cubicBezTo>
                  <a:pt x="2038736" y="1182335"/>
                  <a:pt x="1877130" y="1228109"/>
                  <a:pt x="1713346" y="1238845"/>
                </a:cubicBezTo>
                <a:lnTo>
                  <a:pt x="1724814" y="1238845"/>
                </a:lnTo>
                <a:lnTo>
                  <a:pt x="1724814" y="1485733"/>
                </a:lnTo>
                <a:lnTo>
                  <a:pt x="1845972" y="148573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Regular Pentagon 9">
            <a:extLst>
              <a:ext uri="{FF2B5EF4-FFF2-40B4-BE49-F238E27FC236}">
                <a16:creationId xmlns:a16="http://schemas.microsoft.com/office/drawing/2014/main" id="{83E18EE0-AA20-4EE2-9D0E-D0B03C8F24B7}"/>
              </a:ext>
            </a:extLst>
          </p:cNvPr>
          <p:cNvSpPr/>
          <p:nvPr/>
        </p:nvSpPr>
        <p:spPr>
          <a:xfrm rot="2400500">
            <a:off x="6936759" y="2797175"/>
            <a:ext cx="1653458" cy="1542448"/>
          </a:xfrm>
          <a:prstGeom prst="pentagon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Regular Pentagon 10">
            <a:extLst>
              <a:ext uri="{FF2B5EF4-FFF2-40B4-BE49-F238E27FC236}">
                <a16:creationId xmlns:a16="http://schemas.microsoft.com/office/drawing/2014/main" id="{3A16CE66-AC32-4BF3-B3EB-AB61C149D8E1}"/>
              </a:ext>
            </a:extLst>
          </p:cNvPr>
          <p:cNvSpPr/>
          <p:nvPr/>
        </p:nvSpPr>
        <p:spPr>
          <a:xfrm rot="4800000">
            <a:off x="7826856" y="4237798"/>
            <a:ext cx="1565774" cy="1509901"/>
          </a:xfrm>
          <a:prstGeom prst="pentagon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0" name="Regular Pentagon 11">
            <a:extLst>
              <a:ext uri="{FF2B5EF4-FFF2-40B4-BE49-F238E27FC236}">
                <a16:creationId xmlns:a16="http://schemas.microsoft.com/office/drawing/2014/main" id="{E7971EF1-3BBB-49B5-8AF3-63AC7FB19B11}"/>
              </a:ext>
            </a:extLst>
          </p:cNvPr>
          <p:cNvSpPr/>
          <p:nvPr/>
        </p:nvSpPr>
        <p:spPr>
          <a:xfrm rot="19199500" flipH="1">
            <a:off x="3460801" y="2599155"/>
            <a:ext cx="1664110" cy="1607437"/>
          </a:xfrm>
          <a:prstGeom prst="pentagon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egular Pentagon 12">
            <a:extLst>
              <a:ext uri="{FF2B5EF4-FFF2-40B4-BE49-F238E27FC236}">
                <a16:creationId xmlns:a16="http://schemas.microsoft.com/office/drawing/2014/main" id="{B2E7B2CF-A3D9-4B5C-BC7A-38B46FCC42B2}"/>
              </a:ext>
            </a:extLst>
          </p:cNvPr>
          <p:cNvSpPr/>
          <p:nvPr/>
        </p:nvSpPr>
        <p:spPr>
          <a:xfrm rot="16800000" flipH="1">
            <a:off x="2471106" y="4023761"/>
            <a:ext cx="1720262" cy="1632919"/>
          </a:xfrm>
          <a:prstGeom prst="pentagon">
            <a:avLst/>
          </a:prstGeom>
          <a:solidFill>
            <a:schemeClr val="accent6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640569-C4EF-42D4-9715-FC6556748123}"/>
              </a:ext>
            </a:extLst>
          </p:cNvPr>
          <p:cNvSpPr txBox="1"/>
          <p:nvPr/>
        </p:nvSpPr>
        <p:spPr>
          <a:xfrm>
            <a:off x="1576897" y="1224830"/>
            <a:ext cx="21186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콘텐츠 시장의 부흥은 만화 유형에서 웹툰</a:t>
            </a:r>
          </a:p>
          <a:p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플렛폼의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성장을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가져왔다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1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조원 까지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성장한 웹툰 시장은</a:t>
            </a: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글로벌한 인기 콘텐츠이며 다양한 매체에 원천 소스가 되었다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32157C-7984-41FE-AFE4-89344F9E8A93}"/>
              </a:ext>
            </a:extLst>
          </p:cNvPr>
          <p:cNvSpPr txBox="1"/>
          <p:nvPr/>
        </p:nvSpPr>
        <p:spPr>
          <a:xfrm>
            <a:off x="472291" y="3916147"/>
            <a:ext cx="21186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스마트폰의 보급률이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높아짐에 따라</a:t>
            </a: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모바일의 콘텐츠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접근성이 증가하고</a:t>
            </a: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수요가 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다양해지며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콘텐츠 시장도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확장하였다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6E40C6-867E-447D-BC5D-9D6731E3149E}"/>
              </a:ext>
            </a:extLst>
          </p:cNvPr>
          <p:cNvSpPr txBox="1"/>
          <p:nvPr/>
        </p:nvSpPr>
        <p:spPr>
          <a:xfrm>
            <a:off x="8554871" y="1452535"/>
            <a:ext cx="21152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검증 된 콘텐츠 웹툰의 변화는 인기 있는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드라마나 영화 등의</a:t>
            </a: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출현이었고 대중들은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드라마 속 대사나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영화의 유명한 장면을 접하며 트랜드로 인식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하게 되었다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5316C8-EF57-44AA-9EED-AD89D637F683}"/>
              </a:ext>
            </a:extLst>
          </p:cNvPr>
          <p:cNvSpPr txBox="1"/>
          <p:nvPr/>
        </p:nvSpPr>
        <p:spPr>
          <a:xfrm>
            <a:off x="9560733" y="4266371"/>
            <a:ext cx="21152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대중들에게 사랑받는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콘텐츠로 자리잡아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유명 웹툰은 인지도가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높아 대중의 관심과 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기대감이 높다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이러한 특징은 많은 변화의 도전과 시도를 가져올 수 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843DE34-7D8A-4103-8FD8-3533C8F4127F}"/>
              </a:ext>
            </a:extLst>
          </p:cNvPr>
          <p:cNvSpPr txBox="1"/>
          <p:nvPr/>
        </p:nvSpPr>
        <p:spPr>
          <a:xfrm>
            <a:off x="4644298" y="938510"/>
            <a:ext cx="3016645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다양한 콘텐츠의 매체 전환을 통해</a:t>
            </a:r>
          </a:p>
          <a:p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부가가치로써 지속적인 성장이 이루어지고 많은 성공 사례들이 </a:t>
            </a:r>
          </a:p>
          <a:p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osmu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의 활용방안의 적극적인 근거가 되었다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B73726-6C17-4C38-8789-231BBD85EC46}"/>
              </a:ext>
            </a:extLst>
          </p:cNvPr>
          <p:cNvSpPr txBox="1"/>
          <p:nvPr/>
        </p:nvSpPr>
        <p:spPr>
          <a:xfrm>
            <a:off x="5416700" y="2479543"/>
            <a:ext cx="1268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다양한 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매체의 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전환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C2CC5-0933-49AE-9D0D-9AE8E58B5041}"/>
              </a:ext>
            </a:extLst>
          </p:cNvPr>
          <p:cNvSpPr txBox="1"/>
          <p:nvPr/>
        </p:nvSpPr>
        <p:spPr>
          <a:xfrm>
            <a:off x="3707693" y="3095923"/>
            <a:ext cx="126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웹툰의 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성장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CE9E0E-EDF9-47A7-8AD9-03F9750F4561}"/>
              </a:ext>
            </a:extLst>
          </p:cNvPr>
          <p:cNvSpPr txBox="1"/>
          <p:nvPr/>
        </p:nvSpPr>
        <p:spPr>
          <a:xfrm>
            <a:off x="2468710" y="4574147"/>
            <a:ext cx="190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컨텐츠의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확장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1824A-F628-436E-91AF-0E93F2DDD59B}"/>
              </a:ext>
            </a:extLst>
          </p:cNvPr>
          <p:cNvSpPr txBox="1"/>
          <p:nvPr/>
        </p:nvSpPr>
        <p:spPr>
          <a:xfrm>
            <a:off x="7084754" y="3456941"/>
            <a:ext cx="126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접근성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A128C-F757-4B84-82B3-FA82C92B7EE3}"/>
              </a:ext>
            </a:extLst>
          </p:cNvPr>
          <p:cNvSpPr txBox="1"/>
          <p:nvPr/>
        </p:nvSpPr>
        <p:spPr>
          <a:xfrm>
            <a:off x="7920615" y="4807986"/>
            <a:ext cx="126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인지도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9268D27A-34DE-4D49-8811-1C388A0095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363" y="686448"/>
            <a:ext cx="582871" cy="67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80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81000" y="509766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462405" y="237474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맑은 고딕" panose="020F0302020204030204"/>
                <a:ea typeface="야놀자 야체 B" panose="02020603020101020101" pitchFamily="18" charset="-127"/>
                <a:cs typeface="+mn-cs"/>
              </a:rPr>
              <a:t>Q&amp;A</a:t>
            </a: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3C2CC5-0933-49AE-9D0D-9AE8E58B5041}"/>
              </a:ext>
            </a:extLst>
          </p:cNvPr>
          <p:cNvSpPr txBox="1"/>
          <p:nvPr/>
        </p:nvSpPr>
        <p:spPr>
          <a:xfrm>
            <a:off x="3707693" y="3095923"/>
            <a:ext cx="1268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웹툰의 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성장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CE9E0E-EDF9-47A7-8AD9-03F9750F4561}"/>
              </a:ext>
            </a:extLst>
          </p:cNvPr>
          <p:cNvSpPr txBox="1"/>
          <p:nvPr/>
        </p:nvSpPr>
        <p:spPr>
          <a:xfrm>
            <a:off x="2468710" y="4574147"/>
            <a:ext cx="190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컨텐츠의</a:t>
            </a:r>
            <a:endParaRPr lang="en-US" altLang="ko-KR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확장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51824A-F628-436E-91AF-0E93F2DDD59B}"/>
              </a:ext>
            </a:extLst>
          </p:cNvPr>
          <p:cNvSpPr txBox="1"/>
          <p:nvPr/>
        </p:nvSpPr>
        <p:spPr>
          <a:xfrm>
            <a:off x="7084754" y="3456941"/>
            <a:ext cx="126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접근성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9A128C-F757-4B84-82B3-FA82C92B7EE3}"/>
              </a:ext>
            </a:extLst>
          </p:cNvPr>
          <p:cNvSpPr txBox="1"/>
          <p:nvPr/>
        </p:nvSpPr>
        <p:spPr>
          <a:xfrm>
            <a:off x="7920615" y="4807986"/>
            <a:ext cx="1268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cs typeface="Arial" pitchFamily="34" charset="0"/>
              </a:rPr>
              <a:t>인지도</a:t>
            </a:r>
          </a:p>
        </p:txBody>
      </p:sp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9268D27A-34DE-4D49-8811-1C388A0095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363" y="686448"/>
            <a:ext cx="582871" cy="671185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2B93E879-077E-4E4D-90FF-179432F53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948" y="2386401"/>
            <a:ext cx="3742961" cy="2029315"/>
          </a:xfrm>
          <a:prstGeom prst="rect">
            <a:avLst/>
          </a:prstGeom>
        </p:spPr>
      </p:pic>
      <p:pic>
        <p:nvPicPr>
          <p:cNvPr id="14" name="그림 13" descr="그리기이(가) 표시된 사진&#10;&#10;자동 생성된 설명">
            <a:extLst>
              <a:ext uri="{FF2B5EF4-FFF2-40B4-BE49-F238E27FC236}">
                <a16:creationId xmlns:a16="http://schemas.microsoft.com/office/drawing/2014/main" id="{BE6BBEC8-4860-4CFD-BCB2-21731004BD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65" y="5240613"/>
            <a:ext cx="642799" cy="918284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217FE7D8-1839-4F5B-804F-D6FD5C8746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709" y="5142094"/>
            <a:ext cx="813442" cy="1016803"/>
          </a:xfrm>
          <a:prstGeom prst="rect">
            <a:avLst/>
          </a:prstGeom>
        </p:spPr>
      </p:pic>
      <p:pic>
        <p:nvPicPr>
          <p:cNvPr id="20" name="그림 19" descr="그리기이(가) 표시된 사진&#10;&#10;자동 생성된 설명">
            <a:extLst>
              <a:ext uri="{FF2B5EF4-FFF2-40B4-BE49-F238E27FC236}">
                <a16:creationId xmlns:a16="http://schemas.microsoft.com/office/drawing/2014/main" id="{490F221A-1DE5-4479-BAC5-80A525E0C8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150" y="5042029"/>
            <a:ext cx="966477" cy="122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33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E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양쪽 모서리가 둥근 사각형 12"/>
          <p:cNvSpPr/>
          <p:nvPr/>
        </p:nvSpPr>
        <p:spPr>
          <a:xfrm>
            <a:off x="1175344" y="237474"/>
            <a:ext cx="459821" cy="89794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12750" y="531741"/>
            <a:ext cx="11366500" cy="6007100"/>
          </a:xfrm>
          <a:prstGeom prst="roundRect">
            <a:avLst>
              <a:gd name="adj" fmla="val 3115"/>
            </a:avLst>
          </a:prstGeom>
          <a:solidFill>
            <a:schemeClr val="bg1"/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1265555" y="223116"/>
            <a:ext cx="5484495" cy="617251"/>
          </a:xfrm>
          <a:custGeom>
            <a:avLst/>
            <a:gdLst>
              <a:gd name="connsiteX0" fmla="*/ 3245702 w 5903595"/>
              <a:gd name="connsiteY0" fmla="*/ 0 h 706150"/>
              <a:gd name="connsiteX1" fmla="*/ 5686843 w 5903595"/>
              <a:gd name="connsiteY1" fmla="*/ 0 h 706150"/>
              <a:gd name="connsiteX2" fmla="*/ 5903595 w 5903595"/>
              <a:gd name="connsiteY2" fmla="*/ 216752 h 706150"/>
              <a:gd name="connsiteX3" fmla="*/ 5903595 w 5903595"/>
              <a:gd name="connsiteY3" fmla="*/ 489397 h 706150"/>
              <a:gd name="connsiteX4" fmla="*/ 5686843 w 5903595"/>
              <a:gd name="connsiteY4" fmla="*/ 706149 h 706150"/>
              <a:gd name="connsiteX5" fmla="*/ 4504266 w 5903595"/>
              <a:gd name="connsiteY5" fmla="*/ 706149 h 706150"/>
              <a:gd name="connsiteX6" fmla="*/ 4504253 w 5903595"/>
              <a:gd name="connsiteY6" fmla="*/ 706150 h 706150"/>
              <a:gd name="connsiteX7" fmla="*/ 567864 w 5903595"/>
              <a:gd name="connsiteY7" fmla="*/ 706150 h 706150"/>
              <a:gd name="connsiteX8" fmla="*/ 391018 w 5903595"/>
              <a:gd name="connsiteY8" fmla="*/ 706150 h 706150"/>
              <a:gd name="connsiteX9" fmla="*/ 155992 w 5903595"/>
              <a:gd name="connsiteY9" fmla="*/ 583639 h 706150"/>
              <a:gd name="connsiteX10" fmla="*/ 142414 w 5903595"/>
              <a:gd name="connsiteY10" fmla="*/ 530749 h 706150"/>
              <a:gd name="connsiteX11" fmla="*/ 142414 w 5903595"/>
              <a:gd name="connsiteY11" fmla="*/ 169832 h 706150"/>
              <a:gd name="connsiteX12" fmla="*/ 38438 w 5903595"/>
              <a:gd name="connsiteY12" fmla="*/ 24588 h 706150"/>
              <a:gd name="connsiteX13" fmla="*/ 0 w 5903595"/>
              <a:gd name="connsiteY13" fmla="*/ 12721 h 706150"/>
              <a:gd name="connsiteX14" fmla="*/ 0 w 5903595"/>
              <a:gd name="connsiteY14" fmla="*/ 1 h 706150"/>
              <a:gd name="connsiteX15" fmla="*/ 3245692 w 5903595"/>
              <a:gd name="connsiteY15" fmla="*/ 1 h 70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03595" h="706150">
                <a:moveTo>
                  <a:pt x="3245702" y="0"/>
                </a:moveTo>
                <a:lnTo>
                  <a:pt x="5686843" y="0"/>
                </a:lnTo>
                <a:cubicBezTo>
                  <a:pt x="5806552" y="0"/>
                  <a:pt x="5903595" y="97043"/>
                  <a:pt x="5903595" y="216752"/>
                </a:cubicBezTo>
                <a:lnTo>
                  <a:pt x="5903595" y="489397"/>
                </a:lnTo>
                <a:cubicBezTo>
                  <a:pt x="5903595" y="609106"/>
                  <a:pt x="5806552" y="706149"/>
                  <a:pt x="5686843" y="706149"/>
                </a:cubicBezTo>
                <a:lnTo>
                  <a:pt x="4504266" y="706149"/>
                </a:lnTo>
                <a:lnTo>
                  <a:pt x="4504253" y="706150"/>
                </a:lnTo>
                <a:lnTo>
                  <a:pt x="567864" y="706150"/>
                </a:lnTo>
                <a:lnTo>
                  <a:pt x="391018" y="706150"/>
                </a:lnTo>
                <a:cubicBezTo>
                  <a:pt x="285364" y="706150"/>
                  <a:pt x="194714" y="655634"/>
                  <a:pt x="155992" y="583639"/>
                </a:cubicBezTo>
                <a:lnTo>
                  <a:pt x="142414" y="530749"/>
                </a:lnTo>
                <a:lnTo>
                  <a:pt x="142414" y="169832"/>
                </a:lnTo>
                <a:cubicBezTo>
                  <a:pt x="142414" y="108279"/>
                  <a:pt x="100774" y="54374"/>
                  <a:pt x="38438" y="24588"/>
                </a:cubicBezTo>
                <a:lnTo>
                  <a:pt x="0" y="12721"/>
                </a:lnTo>
                <a:lnTo>
                  <a:pt x="0" y="1"/>
                </a:lnTo>
                <a:lnTo>
                  <a:pt x="3245692" y="1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539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콘텐츠 확장의 배경</a:t>
            </a:r>
            <a:endParaRPr kumimoji="0" lang="en-US" altLang="ko-KR" sz="2800" b="1" i="0" u="none" strike="noStrike" kern="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  <p:sp>
        <p:nvSpPr>
          <p:cNvPr id="22" name="포인트가 5개인 별 21"/>
          <p:cNvSpPr/>
          <p:nvPr/>
        </p:nvSpPr>
        <p:spPr>
          <a:xfrm>
            <a:off x="6750050" y="127000"/>
            <a:ext cx="260350" cy="265403"/>
          </a:xfrm>
          <a:prstGeom prst="star5">
            <a:avLst>
              <a:gd name="adj" fmla="val 26851"/>
              <a:gd name="hf" fmla="val 105146"/>
              <a:gd name="vf" fmla="val 110557"/>
            </a:avLst>
          </a:prstGeom>
          <a:solidFill>
            <a:schemeClr val="bg1"/>
          </a:solidFill>
          <a:ln w="38100" cap="rnd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2EDF96A6-B0CF-4052-BD6A-F20565303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6" y="1331646"/>
            <a:ext cx="4900359" cy="4747421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9591920-03F2-41C9-8E75-A771920A7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1646"/>
            <a:ext cx="4605867" cy="2374158"/>
          </a:xfrm>
          <a:prstGeom prst="rect">
            <a:avLst/>
          </a:prstGeom>
        </p:spPr>
      </p:pic>
      <p:pic>
        <p:nvPicPr>
          <p:cNvPr id="8" name="그림 7" descr="스크린샷, 원격이(가) 표시된 사진&#10;&#10;자동 생성된 설명">
            <a:extLst>
              <a:ext uri="{FF2B5EF4-FFF2-40B4-BE49-F238E27FC236}">
                <a16:creationId xmlns:a16="http://schemas.microsoft.com/office/drawing/2014/main" id="{648DA90F-DA0A-46BF-AD1A-B8B5D2C17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01" y="3705804"/>
            <a:ext cx="5477639" cy="2753109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A2302C7D-5912-44CD-AFBC-A8BE094BE2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313" y="686448"/>
            <a:ext cx="890490" cy="11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6734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2670</Words>
  <Application>Microsoft Office PowerPoint</Application>
  <PresentationFormat>와이드스크린</PresentationFormat>
  <Paragraphs>579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2" baseType="lpstr">
      <vt:lpstr>Apple SD Gothic Neo</vt:lpstr>
      <vt:lpstr>HY견고딕</vt:lpstr>
      <vt:lpstr>Spoqa Han Sans</vt:lpstr>
      <vt:lpstr>나눔고딕</vt:lpstr>
      <vt:lpstr>맑은 고딕</vt:lpstr>
      <vt:lpstr>문체부 제목 돋음체</vt:lpstr>
      <vt:lpstr>야놀자 야체 B</vt:lpstr>
      <vt:lpstr>Arial</vt:lpstr>
      <vt:lpstr>Times New Roman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for</cp:lastModifiedBy>
  <cp:revision>139</cp:revision>
  <dcterms:created xsi:type="dcterms:W3CDTF">2019-08-22T03:33:30Z</dcterms:created>
  <dcterms:modified xsi:type="dcterms:W3CDTF">2021-04-26T04:00:20Z</dcterms:modified>
</cp:coreProperties>
</file>